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3" r:id="rId11"/>
    <p:sldId id="274" r:id="rId12"/>
    <p:sldId id="265" r:id="rId13"/>
    <p:sldId id="266" r:id="rId14"/>
    <p:sldId id="267" r:id="rId15"/>
    <p:sldId id="268" r:id="rId16"/>
    <p:sldId id="275" r:id="rId17"/>
    <p:sldId id="269" r:id="rId18"/>
    <p:sldId id="270" r:id="rId19"/>
    <p:sldId id="271" r:id="rId20"/>
    <p:sldId id="276" r:id="rId21"/>
    <p:sldId id="277" r:id="rId22"/>
    <p:sldId id="272" r:id="rId23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288" y="-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1DA0BD-0760-4D14-9363-FD1A556DC4F1}" type="datetimeFigureOut">
              <a:rPr lang="ru-RU" smtClean="0"/>
              <a:t>05.05.2013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C43BA-D8FF-41BF-9432-8EB20FB787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8894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27E8-6AA8-4678-B1BD-66C348A18614}" type="datetime1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059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474A2-B384-414A-A85E-108F60E55726}" type="datetime1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975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EACEA-8B5D-4AA0-96F0-D7DDE2EE53F7}" type="datetime1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0649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07405-65BF-4A99-BD5D-2B25E54CD1DF}" type="datetime1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093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DBFD-3B6D-4E49-A5C2-95E672A622C5}" type="datetime1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85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4B5-7C66-4AB3-9225-3C0A7BE88449}" type="datetime1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50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04B7E1-CEA9-40F2-AB1A-4ED5C56AC4D4}" type="datetime1">
              <a:rPr lang="ru-RU" smtClean="0"/>
              <a:t>05.05.2013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8536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F56E0-CCA3-4233-8E72-F6652BE10AEE}" type="datetime1">
              <a:rPr lang="ru-RU" smtClean="0"/>
              <a:t>05.05.2013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57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0F58F-590A-4B33-8711-04C375E0C140}" type="datetime1">
              <a:rPr lang="ru-RU" smtClean="0"/>
              <a:t>05.05.2013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50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42A77-0C30-4DAA-BDA6-6C1C1F4A95CD}" type="datetime1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22385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DF8D7-8E1C-4BA8-9782-061A437992CA}" type="datetime1">
              <a:rPr lang="ru-RU" smtClean="0"/>
              <a:t>05.05.2013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5162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0060B-54BC-4205-B9F0-311DD4892411}" type="datetime1">
              <a:rPr lang="ru-RU" smtClean="0"/>
              <a:t>05.05.2013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29C21-DD0F-4069-A63F-505FCEDFC6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553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7" Type="http://schemas.openxmlformats.org/officeDocument/2006/relationships/image" Target="../media/image13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54311" y="195486"/>
            <a:ext cx="45689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Основы промышленной электроники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555526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Промышленная  электроника – наука  о  применении  электронных приборов и устройств в промышленности.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промышленной электронике можно выделить три области: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информационную электронику(ИЭ);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энергетическую электронику(ЭЭ);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электронную технологию(ЭТ).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Информационная  электроника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является  основой  электронно-вычислительной, информационно-измерительной техники и автоматизации производства.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Энергетическая электроника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является основой устройств и систем преобразования  электрической  энергии  средней  и  большой  мощностей. Сюда относятся выпрямители, инверторы, мощные преобразователи часто-ты и др. </a:t>
            </a:r>
          </a:p>
          <a:p>
            <a:pPr algn="just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Электронная технология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включает в себя методы и устройства, используемые в технологических процессах, основанные на действии электрического тока и электромагнитных волн различной длины (высокочастотный нагрев и плавка, ультразвуковая резка и сварка и т.д.), электронных и ионных пучков (электронная плавка, сварка и т.д.).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464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10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1476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Сглаживающие фильтры обычно состоят из конденсаторов и индуктивных катушек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как их сопротивления зависят от частоты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 виду реактивных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элементов различают: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емкостные (а);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индуктивные(б);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смешанные: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Г-образные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LC-фильтры (в);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Г- образные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RC-фильтры (г);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П-образные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LC-фильтры (д);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П-образные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RC-фильтры (е).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608" y="987202"/>
            <a:ext cx="1955789" cy="936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6699" y="843558"/>
            <a:ext cx="1865741" cy="1079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6499" y="1923306"/>
            <a:ext cx="228285" cy="275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0795" y="1959437"/>
            <a:ext cx="236157" cy="251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7997" y="2225179"/>
            <a:ext cx="1746131" cy="1094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9432" y="3320089"/>
            <a:ext cx="204669" cy="25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9242" y="2232606"/>
            <a:ext cx="2015206" cy="1275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8767" y="3464105"/>
            <a:ext cx="236157" cy="25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520878"/>
            <a:ext cx="2400930" cy="1283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3139" y="3591725"/>
            <a:ext cx="2755165" cy="1212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3235" y="4711857"/>
            <a:ext cx="212541" cy="236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754" y="4731990"/>
            <a:ext cx="220414" cy="2282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6057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11</a:t>
            </a:fld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251520" y="141476"/>
                <a:ext cx="8712968" cy="38711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Эффективность  фильтров  оценивается 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коэффициентом сглаживания:</a:t>
                </a:r>
              </a:p>
              <a:p>
                <a:pPr algn="just"/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где  </a:t>
                </a:r>
                <a:r>
                  <a:rPr lang="ru-RU" i="1" dirty="0" err="1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baseline="-25000" dirty="0" err="1" smtClean="0">
                    <a:latin typeface="Times New Roman" pitchFamily="18" charset="0"/>
                    <a:cs typeface="Times New Roman" pitchFamily="18" charset="0"/>
                  </a:rPr>
                  <a:t>вх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и  </a:t>
                </a:r>
                <a:r>
                  <a:rPr lang="ru-RU" i="1" dirty="0" err="1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baseline="-25000" dirty="0" err="1" smtClean="0">
                    <a:latin typeface="Times New Roman" pitchFamily="18" charset="0"/>
                    <a:cs typeface="Times New Roman" pitchFamily="18" charset="0"/>
                  </a:rPr>
                  <a:t>вых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 коэффициенты пульсаций напряжений, соответственно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на входе и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выходе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фильтра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;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причем  коэффициент сглаживания многозвенного фильтра (типа «д»  и «е») определяется произведением коэффициентов сглаживания звеньев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из которых он состоит.</a:t>
                </a:r>
              </a:p>
              <a:p>
                <a:pPr algn="just"/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Конденсатор хорошо сглаживает пульсации, если его емкость </a:t>
                </a:r>
                <a:r>
                  <a:rPr lang="ru-RU" i="1" dirty="0" err="1">
                    <a:latin typeface="Times New Roman" pitchFamily="18" charset="0"/>
                    <a:cs typeface="Times New Roman" pitchFamily="18" charset="0"/>
                  </a:rPr>
                  <a:t>С</a:t>
                </a:r>
                <a:r>
                  <a:rPr lang="ru-RU" baseline="-25000" dirty="0" err="1">
                    <a:latin typeface="Times New Roman" pitchFamily="18" charset="0"/>
                    <a:cs typeface="Times New Roman" pitchFamily="18" charset="0"/>
                  </a:rPr>
                  <a:t>ф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такова, что выполняется условие: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ru-RU" i="1">
                            <a:latin typeface="Cambria Math"/>
                            <a:cs typeface="Times New Roman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𝜔</m:t>
                        </m:r>
                        <m:r>
                          <a:rPr lang="ru-RU" i="1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∙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С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ф</m:t>
                            </m:r>
                          </m:sub>
                        </m:sSub>
                      </m:den>
                    </m:f>
                    <m:r>
                      <a:rPr lang="en-US" i="1">
                        <a:latin typeface="Cambria Math"/>
                        <a:cs typeface="Times New Roman" pitchFamily="18" charset="0"/>
                      </a:rPr>
                      <m:t>≪</m:t>
                    </m:r>
                    <m:sSub>
                      <m:sSubPr>
                        <m:ctrlPr>
                          <a:rPr lang="en-US" i="1">
                            <a:latin typeface="Cambria Math"/>
                            <a:cs typeface="Times New Roman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  <a:cs typeface="Times New Roman" pitchFamily="18" charset="0"/>
                          </a:rPr>
                          <m:t>𝑅</m:t>
                        </m:r>
                      </m:e>
                      <m:sub>
                        <m:r>
                          <a:rPr lang="ru-RU" i="1">
                            <a:latin typeface="Cambria Math"/>
                            <a:cs typeface="Times New Roman" pitchFamily="18" charset="0"/>
                          </a:rPr>
                          <m:t>н</m:t>
                        </m:r>
                      </m:sub>
                    </m:sSub>
                  </m:oMath>
                </a14:m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;</a:t>
                </a:r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При наличии конденсатора большой емкости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ru-RU" i="1" baseline="-25000" dirty="0">
                    <a:latin typeface="Times New Roman" pitchFamily="18" charset="0"/>
                    <a:cs typeface="Times New Roman" pitchFamily="18" charset="0"/>
                  </a:rPr>
                  <a:t>ср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 приближается к 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и может быть равным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(0,8-0,95)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i="1" dirty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baseline="-25000" dirty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  и даже выше. 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just"/>
                <a:endParaRPr lang="ru-RU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41476"/>
                <a:ext cx="8712968" cy="3871124"/>
              </a:xfrm>
              <a:prstGeom prst="rect">
                <a:avLst/>
              </a:prstGeom>
              <a:blipFill rotWithShape="1">
                <a:blip r:embed="rId2"/>
                <a:stretch>
                  <a:fillRect l="-559" t="-787" r="-55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878" y="555526"/>
            <a:ext cx="968244" cy="558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7352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Прямоугольник 1"/>
              <p:cNvSpPr/>
              <p:nvPr/>
            </p:nvSpPr>
            <p:spPr>
              <a:xfrm>
                <a:off x="251520" y="80501"/>
                <a:ext cx="8712968" cy="351243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Основными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электрическими параметрами однополупериодного выпрямителя являются: </a:t>
                </a:r>
              </a:p>
              <a:p>
                <a:pPr algn="just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  средние значения выпрямленного тока и напряжения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ср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ru-RU" i="1" dirty="0" err="1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ru-RU" baseline="-25000" dirty="0" err="1" smtClean="0">
                    <a:latin typeface="Times New Roman" pitchFamily="18" charset="0"/>
                    <a:cs typeface="Times New Roman" pitchFamily="18" charset="0"/>
                  </a:rPr>
                  <a:t>ср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</a:p>
              <a:p>
                <a:pPr algn="just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  мощность нагрузки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 ср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=I</a:t>
                </a:r>
                <a:r>
                  <a:rPr lang="ru-RU" baseline="-25000" dirty="0" err="1" smtClean="0">
                    <a:latin typeface="Times New Roman" pitchFamily="18" charset="0"/>
                    <a:cs typeface="Times New Roman" pitchFamily="18" charset="0"/>
                  </a:rPr>
                  <a:t>ср</a:t>
                </a:r>
                <a:r>
                  <a:rPr lang="ru-RU" dirty="0" err="1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</a:t>
                </a:r>
                <a:r>
                  <a:rPr lang="ru-RU" i="1" dirty="0" err="1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 ср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; </a:t>
                </a:r>
              </a:p>
              <a:p>
                <a:pPr algn="just"/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-  амплитуда основной гармоники выпрямленного напряжения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~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m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285750" indent="-285750" algn="just">
                  <a:buFontTx/>
                  <a:buChar char="-"/>
                </a:pP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коэффициент пульсаций выпрямленного напряжения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𝑚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cs typeface="Times New Roman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cs typeface="Times New Roman" pitchFamily="18" charset="0"/>
                              </a:rPr>
                              <m:t>ср</m:t>
                            </m:r>
                          </m:sub>
                        </m:sSub>
                      </m:den>
                    </m:f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285750" indent="-285750" algn="just">
                  <a:buFontTx/>
                  <a:buChar char="-"/>
                </a:pP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действующие значения тока и напряжения первичной и вторичной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обмоток трансформатора 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1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и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,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285750" indent="-285750" algn="just">
                  <a:buFontTx/>
                  <a:buChar char="-"/>
                </a:pP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типовая мощность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трансформатора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baseline="-25000" dirty="0" err="1" smtClean="0">
                    <a:latin typeface="Times New Roman" pitchFamily="18" charset="0"/>
                    <a:cs typeface="Times New Roman" pitchFamily="18" charset="0"/>
                  </a:rPr>
                  <a:t>тр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=0,5(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+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), где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I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  <a:sym typeface="Symbol"/>
                  </a:rPr>
                  <a:t>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en-US" baseline="-25000" dirty="0" smtClean="0">
                    <a:latin typeface="Times New Roman" pitchFamily="18" charset="0"/>
                    <a:cs typeface="Times New Roman" pitchFamily="18" charset="0"/>
                  </a:rPr>
                  <a:t>1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ru-RU" i="1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 I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  <a:sym typeface="Symbol"/>
                  </a:rPr>
                  <a:t>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U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2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;</a:t>
                </a:r>
              </a:p>
              <a:p>
                <a:pPr marL="285750" indent="-285750" algn="just">
                  <a:buFontTx/>
                  <a:buChar char="-"/>
                </a:pP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коэффициент полезного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действия </a:t>
                </a:r>
                <a14:m>
                  <m:oMath xmlns:m="http://schemas.openxmlformats.org/officeDocument/2006/math">
                    <m:r>
                      <a:rPr lang="ru-RU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𝜂</m:t>
                    </m:r>
                    <m:r>
                      <a:rPr lang="ru-RU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f>
                      <m:fPr>
                        <m:ctrlPr>
                          <a:rPr lang="ru-RU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ru-RU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ср</m:t>
                            </m:r>
                          </m:sub>
                        </m:sSub>
                      </m:num>
                      <m:den>
                        <m:r>
                          <a:rPr lang="ru-RU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ru-RU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ср</m:t>
                            </m:r>
                          </m:sub>
                        </m:sSub>
                        <m:r>
                          <a:rPr lang="ru-RU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тр</m:t>
                            </m:r>
                          </m:sub>
                        </m:sSub>
                        <m:r>
                          <a:rPr lang="ru-RU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ru-RU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ru-RU" b="0" i="1" smtClean="0">
                                <a:latin typeface="Cambria Math"/>
                                <a:ea typeface="Cambria Math"/>
                                <a:cs typeface="Times New Roman" pitchFamily="18" charset="0"/>
                              </a:rPr>
                              <m:t>Д</m:t>
                            </m:r>
                          </m:sub>
                        </m:sSub>
                        <m:r>
                          <a:rPr lang="ru-RU" b="0" i="1" smtClean="0"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 где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baseline="-25000" dirty="0" err="1" smtClean="0">
                    <a:latin typeface="Times New Roman" pitchFamily="18" charset="0"/>
                    <a:cs typeface="Times New Roman" pitchFamily="18" charset="0"/>
                  </a:rPr>
                  <a:t>тр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,</a:t>
                </a:r>
                <a:r>
                  <a:rPr lang="en-US" i="1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i="1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ru-RU" baseline="-25000" dirty="0" smtClean="0">
                    <a:latin typeface="Times New Roman" pitchFamily="18" charset="0"/>
                    <a:cs typeface="Times New Roman" pitchFamily="18" charset="0"/>
                  </a:rPr>
                  <a:t>Д </a:t>
                </a:r>
                <a:r>
                  <a:rPr lang="ru-RU" dirty="0">
                    <a:latin typeface="Times New Roman" pitchFamily="18" charset="0"/>
                    <a:cs typeface="Times New Roman" pitchFamily="18" charset="0"/>
                  </a:rPr>
                  <a:t>- потери в </a:t>
                </a:r>
                <a:r>
                  <a:rPr lang="ru-RU" dirty="0" smtClean="0">
                    <a:latin typeface="Times New Roman" pitchFamily="18" charset="0"/>
                    <a:cs typeface="Times New Roman" pitchFamily="18" charset="0"/>
                  </a:rPr>
                  <a:t>трансформаторе и диодах соответственно.</a:t>
                </a:r>
              </a:p>
            </p:txBody>
          </p:sp>
        </mc:Choice>
        <mc:Fallback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80501"/>
                <a:ext cx="8712968" cy="3512436"/>
              </a:xfrm>
              <a:prstGeom prst="rect">
                <a:avLst/>
              </a:prstGeom>
              <a:blipFill rotWithShape="1">
                <a:blip r:embed="rId2"/>
                <a:stretch>
                  <a:fillRect l="-559" t="-868" r="-559" b="-19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02728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548037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Однополупериодный выпрямитель применяют обычно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питания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высокоомных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нагрузочных устройств малой мощности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электронно-лучевых трубок и 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.) допускающих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повышенную пульсацию.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Наибольшее распространение получил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двухполупериодный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мостовой выпрямитель.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Он состоит из трансформатора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 четырех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диодов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3,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4, подключенных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 вторичной обмотке трансформатора по мостовой схеме.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одной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 диагоналей моста подсоединяется обмотка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а 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другой – нагрузочный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резистор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Каждая пара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диодов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работает поочередно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Диоды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открыты в I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полупериод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напряжения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когда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потенциал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выше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потенциала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следующий полупериод напряжения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потенциал точки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выше потенциала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точки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диоды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открыты, 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диоды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1,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закрыты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6410" y="110509"/>
            <a:ext cx="2822310" cy="18131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2139702"/>
            <a:ext cx="3196826" cy="25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113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оба полупериода, как видно из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рисунка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ток через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нагрузочный резистор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имеет одно и то же направление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Выражения для средних значений выпрямленных напряжения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тока имеют вид: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Анализ приведенных соотношений показывает, что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одинаковых значениях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параметров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трансформаторов и сопротивлений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мостовой выпрямитель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 сравнению с однополупериодным имеет следующие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преимущества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средние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значения выпрямленных тока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нср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напряжения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-25000" dirty="0" err="1">
                <a:latin typeface="Times New Roman" pitchFamily="18" charset="0"/>
                <a:cs typeface="Times New Roman" pitchFamily="18" charset="0"/>
              </a:rPr>
              <a:t>нср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два раза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больше;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пульсации значительно меньше;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частота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пульсаций в два раза выше, что уменьшает габариты фильтра.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314" y="987574"/>
            <a:ext cx="2865372" cy="14011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06426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Транзисторы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Транзисторы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Т) – полупроводниковые приборы, служащие для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усиления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мощности электрических сигналов. По принципу действия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транзисторы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делятся на биполярные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полевые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униполярные).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4337" y="1275606"/>
            <a:ext cx="682221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Биполярный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транзистор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БТ) – представляет  собой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трехслойную структуру.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зависимости от способа чередования слоев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БТ называются транзисторами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типа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p-n-p или типа n-p-n.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Термин "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биполярный" говорит о наличии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транзисторах данного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класса двух различных типов носителей заряда –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электронов 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дырок, что связано со свойствами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полупроводника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германия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 кремния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применяемых для изготовления этих приборов) при вводе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него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примесного материала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биполярном транзисторе средний слой называется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базой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Б),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один крайний слой – коллектором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К), а другой крайний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слой – эмиттером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Э).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Каждый слой имеет свой вывод, с помощью которых биполярный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транзистор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подключается в цепь.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6551" y="1059583"/>
            <a:ext cx="1800730" cy="1944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502" y="3003798"/>
            <a:ext cx="1854986" cy="19821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7935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16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267494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Включение транзистора в схему производится таким образом,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один его электрод является общим для входной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выходной цепей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в соответствии с этим возможны три схемы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включения транзистора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а) с общим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эмиттером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ОЭ);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б) с общим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коллектором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ОК);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в) с общей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базой (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ОБ).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Однако наиболее широкое распространение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нашла схема с общим эмиттером, поскольку при малой величине входного (управляющего) тока базы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выходной коллекторный ток практически равен эмиттерному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Основными характеристиками транзистора по схеме с общим эмиттером являются вольтамперные: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входные (базовые) – зависимости тока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напряжения на входе цепи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бэ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различных значениях напряжения между коллектором и эмиттером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кэ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выходные (коллекторные) – зависимости тока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от  напряжения между коллектором и эмиттером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кэ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различных токах базы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937713"/>
            <a:ext cx="3735362" cy="13460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64108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871296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Структура и условное обозначение одного из видов полевых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транзисторов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показана 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рисунке.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полевых транзисторов так же, как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биполярных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три электрода, называемые истоком, стоком и затвором.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Истоком (И) называется электрод, из которого в центральную область ПТ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(канал) входят основные носители заряда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-типов.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Сток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(С) – электрод, через который основные носители уходят из канала.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Затвор (З) – электрод, управляющий потоком носителей заряда.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Поскольку в полевом транзисторе ток определяется движением носителей только одного знака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или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-типов, эти транзисторы называют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также униполярными. </a:t>
            </a: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5719" y="2934525"/>
            <a:ext cx="4684568" cy="15240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9695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87129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Усилители на транзисторах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Усиление электрических  сигналов необходимо при приеме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радиосигналов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контроле и автоматизации технологических процессов, при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измерении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электрических и неэлектрических величин и т.д.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4337" y="1275606"/>
            <a:ext cx="57578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Простейшим  усилителем  является  усилительный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каскад,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содержащий нелинейный управляемый элемент УЭ, 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биполярный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или полевой транзистор, резистор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источник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электрической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энергии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Усилительный  каскад  имеет  входную  цепь,  к  которой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подводится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входное напряжение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вх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(усиливаемый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сигнал) и выходную цепь,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которой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снимается выходное напряжение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вых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(усиленный сигнал). 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366693"/>
            <a:ext cx="2792506" cy="192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51520" y="3507854"/>
            <a:ext cx="87129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Усиленный сигнал имеет значительно большую мощность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сравнению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 входным сигналом. Увеличение мощности сигнала происходит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счет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источника электрической энергии. Процесс усиления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осуществляется посредством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изменения сопротивления управляемого элемента, а,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следовательно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 тока в выходной цепи, под воздействием входного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напряжения или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тока.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4462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9" y="80501"/>
            <a:ext cx="532896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Выходное напряжение снимается с управляемого элемента или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резистора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Таким образом, усиление основано на преобразовании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электрической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энергии источника постоянной ЭДС </a:t>
            </a:r>
            <a:r>
              <a:rPr lang="ru-RU" sz="1600" i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 энергию выходного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сигнала за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счет изменения сопротивления управляемого элемента по закону,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задаваемому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входным сигналом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В соответствии со схемами включения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транзистора различают усилительные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каскады: </a:t>
            </a: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1) с общим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эмиттером (а);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2) с общим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коллектором (б);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3) с общей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базой (в). 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19</a:t>
            </a:fld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485" y="123478"/>
            <a:ext cx="3311995" cy="18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7211" y="2643758"/>
            <a:ext cx="3098885" cy="2194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927" y="2331908"/>
            <a:ext cx="3091553" cy="23280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508" y="1956903"/>
            <a:ext cx="228285" cy="2755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8574" y="4838394"/>
            <a:ext cx="236157" cy="2519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508" y="4819450"/>
            <a:ext cx="204669" cy="259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796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5486"/>
            <a:ext cx="87129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Главные свойства электронных устройств(ЭУ):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высокая чувствительность;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быстродействие;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универсальность.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Чувствительность электронных устройств – это абсолютное значение входной величины, при котором электронное устройство начинает работать. Чувствительность  современных  электронных  устройств  составляет 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-17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по току, 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-13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 напряжению, 10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-24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 по мощности.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Быстродействие электронных устройств обусловливает их широкое применение  в  автоматическом  регулировании,  контроле  и  управлении быстропротекающими процессами, достигающими долей микросекунды.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Универсальность заключается в том, что в электронных устройствах используется электрическая энергия, которая сравнительно легко получается из различных видов энергии и легко преобразуется в другие виды энергии, что очень важно, т.к. в промышленности используются все виды энергии.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779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параметрами усилительного каскада являются: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коэффициент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усиления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напряжению: 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коэффициент усиления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току:</a:t>
            </a:r>
          </a:p>
          <a:p>
            <a:pPr marL="285750" indent="-285750" algn="just">
              <a:buFontTx/>
              <a:buChar char="-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buFontTx/>
              <a:buChar char="-"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коэффициент усиления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мощности: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9550" y="699542"/>
            <a:ext cx="1104901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2413" y="1664593"/>
            <a:ext cx="101917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90850" y="2682230"/>
            <a:ext cx="31623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7908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21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85023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Схема с ОЭ, имея среднее значение входного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сопротивления, дает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примерно одинаковое усиление по напряжению со схемой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 (при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соответствующей величине сопротивления нагрузки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току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 схемой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), обладая наибольшим усилением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мощности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Поэтому на практике усилительные каскады 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общим эмиттером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нашли самое широкое применение. 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Схема с ОК имеет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sym typeface="Symbol"/>
              </a:rPr>
              <a:t>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0,8÷0,9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и, поскольку выходное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напряжение мало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отличается от входного по величине и фазе, ее часто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называют эмиттерным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повторителем. Большое входное сопротивление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малое выходное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обусловили использование эмиттерного повторителя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согласования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высокоомных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источников усиливаемого сигнала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низкоомными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нагрузочными устройствами.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Схема с ОБ  имеет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&lt;1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так как выходным током является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ток коллектора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а входным - несколько больший эмиттерный ток,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малое входное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сравнительно большое выходное сопротивления.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Но, поскольку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усилительные каскады с ОБ имеют малые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нелинейные искажения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 хорошие частотные и переходные характеристики,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их, как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правило, используют для работы на повышенных частотах </a:t>
            </a:r>
            <a:r>
              <a:rPr lang="ru-RU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для усиления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импульсных сигналов.</a:t>
            </a:r>
          </a:p>
        </p:txBody>
      </p:sp>
    </p:spTree>
    <p:extLst>
      <p:ext uri="{BB962C8B-B14F-4D97-AF65-F5344CB8AC3E}">
        <p14:creationId xmlns:p14="http://schemas.microsoft.com/office/powerpoint/2010/main" val="24143975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871296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Усилительный каскад имеет коэффициент усиления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напряжению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равный нескольким десяткам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получения больших значений 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i="1" baseline="-250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достигающих многих тысяч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более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используют многокаскадные усилители, в которых каждый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последующий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каскад подсоединен к выходу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предыдущего.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…,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коэффициенты усиления первого, второго и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каскада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5413" y="1635646"/>
            <a:ext cx="6353175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8488" y="2865487"/>
            <a:ext cx="2867025" cy="71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0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1470"/>
            <a:ext cx="871296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настоящее время широкое применение в промышленной электронике находят полупроводниковые приборы, т.к. они имеют важные достоинства: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высокий КПД;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долговечность;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надежность;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малые масса и габариты.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Одним из главных направлений развития полупроводниковой электроники в последние десятилетия являлись интегральная микроэлектроника.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последние годы широкое применение получили полупроводниковые интегральные микросхемы (ИС).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Микросхема– микроминиатюрный функциональный узел электронной аппаратуры, в котором элементы и соединительные провода изготавливаются в едином технологическом цикле на поверхности или в объеме полупроводника и имеют общую герметическую оболочку.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больших интегральных схемах (БИС) количество элементов (резисторов, диодов, конденсаторов, транзисторов и т.д.) достигает нескольких сотен тысяч, а их минимальные размеры составляют 2…3 мкм. Быстродействие БИС привело к созданию микропроцессоров и микрокомпьютеров.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620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87129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последнее время широкое развитие получил новый раздел науки и техники– оптоэлектроника. Физическую основу оптоэлектроники составляют процессы преобразования электрических сигналов в оптические и обратно, а также процессы распространения излучения в различных средах.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Преимуществом оптоэлектроники являются неисчерпаемые возможности повышения рабочих частот и использование принципа параллельной обработки информации.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7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871296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Полупроводниковые диоды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Полупроводниковый диод (ПД) – прибор с одним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−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переходом и двумя выводами.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Он хорошо пропускает ток одного направления и плохо пропускает ток противоположного направления.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токи и соответствующие им напряжения между выводами полупроводникового диода называются прямыми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обратными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обр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токами, прямыми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обратными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обр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напряжениями.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рисунке приведено условное изображение полупроводникового диода в схемах электрических цепей.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Прямой ток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I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пр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ПД направлен от одного вывода (анода) к другому (катоду).</a:t>
            </a:r>
          </a:p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291830"/>
            <a:ext cx="1440168" cy="12344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0871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504056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Анализ ВАХ ПД позволяет сделать вывод, что ПД – нелинейный элемент и сопротивление его зависит от величины и направления тока.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 прямое сопротивление ПД составляет обычно не выше нескольких десятков Ом, а обратное сопротивление не ниже нескольких сотен кОм.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Вольтамперная характеристика ПД имеет ярко выраженные три участка, которые называются прямой (I), обратной (II) ветвями и ветвью стабилизации (III).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Полупроводниковые диоды, у которых рабочим участком является участок стабилизации III, называются стабилитронами. Они имеют значительное обратное сопротивление и применяются в схемах стабилизации напряжения.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861908"/>
            <a:ext cx="3629025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870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87129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Выпрямители на полупроводниковых диодах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Наиболее часто источники постоянного напряжения получают путем преобразования синусоидального (переменного) напряжения в постоянное напряжение.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Устройства,  осуществляющие  такое  преобразование,  называются выпрямителями.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большинстве случаев для выпрямления переменного напряжения применяются выпрямители на ПД, поскольку они хорошо проводят ток в прямом направлении и плохо в обратном.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Простейшая схема выпрямителя показана на рисунке.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9828" y="2375802"/>
            <a:ext cx="4572000" cy="258532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ней последовательно соединены источник переменной ЭДС 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), диод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нагрузочный резистор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Эта схема называется однополупериодной. Часто ее называют однофазной однотактной, т.к. источник переменной ЭДС является однофазным и ток проходит через него в одном направлении один раз за период (один такт за период).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936" y="2388825"/>
            <a:ext cx="4316064" cy="22936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364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19" y="80501"/>
            <a:ext cx="550320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качестве источника синусоидальной ЭДС обычно служит силовой трансформатор, включенный в электрическую сеть.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Графики  на  рисунке иллюстрируют  процессы  в  выпрямителе.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ЭДС генератора изображена синусоидой с амплитудой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baseline="-25000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	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 течение  положительного  полупериода  ЭДС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напряжение для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диода является прямым, сопротивление его мало, и проходит ток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создающий на резисторе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падение напряжения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i="1" baseline="-25000" dirty="0" err="1" smtClean="0">
                <a:latin typeface="Times New Roman" pitchFamily="18" charset="0"/>
                <a:cs typeface="Times New Roman" pitchFamily="18" charset="0"/>
              </a:rPr>
              <a:t>вых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77953"/>
            <a:ext cx="2685678" cy="1557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1589276"/>
            <a:ext cx="2757091" cy="1456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19" y="3075806"/>
            <a:ext cx="856895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течение следующего полупериода напряжение является обратным, тока практически нет из-за большого сопротивления диода (R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&gt;&gt;R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u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i="1" baseline="-25000" dirty="0" err="1" smtClean="0">
                <a:latin typeface="Times New Roman" pitchFamily="18" charset="0"/>
                <a:cs typeface="Times New Roman" pitchFamily="18" charset="0"/>
              </a:rPr>
              <a:t>вых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Таким образом, через диод 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нагрузочный резистор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генератор проходит пульсирующий ток в виде импульсов, длящихся полпериода и разделенных промежутками также в полпериода. Этот ток называют выпрямленным током. Он создает на резисторе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ru-RU" baseline="-25000" dirty="0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пульсирующее выпрямленное напряжение, полярность которого: со стороны катода получается плюс, а со стороны анода– минус.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0601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80501"/>
            <a:ext cx="87129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Полезной частью выпрямленного напряжения является его постоянная составляющая, или среднее значение,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ru-RU" baseline="-25000" dirty="0" err="1" smtClean="0">
                <a:latin typeface="Times New Roman" pitchFamily="18" charset="0"/>
                <a:cs typeface="Times New Roman" pitchFamily="18" charset="0"/>
              </a:rPr>
              <a:t>ср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которое за весь период равно: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324" y="483518"/>
            <a:ext cx="2975097" cy="795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1050594"/>
            <a:ext cx="577480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Вычитая из пульсирующего напряжения его среднее значение,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получим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переменную  составляющую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которая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 несинусоидальную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форму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Для нее нулевой осью является прямая линия, изображающая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постоянную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составляющую. Полуволны переменной составляющей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baseline="-25000" dirty="0" smtClean="0">
                <a:latin typeface="Times New Roman" pitchFamily="18" charset="0"/>
                <a:cs typeface="Times New Roman" pitchFamily="18" charset="0"/>
              </a:rPr>
              <a:t>~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заштрихованы.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Переменная составляющая является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«вредной» частью выпрямленного напряжения. Для ее уменьшения в нагрузочном резисторе и в выходном напряжении, т.е. для сглаживания пульсаций выпрямленного напряжения применяют сглаживающие фильтры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(СФ).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6324" y="1627548"/>
            <a:ext cx="2851881" cy="2816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29C21-DD0F-4069-A63F-505FCEDFC6C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84082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2330</Words>
  <Application>Microsoft Office PowerPoint</Application>
  <PresentationFormat>Экран (16:9)</PresentationFormat>
  <Paragraphs>165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Aleksey</dc:creator>
  <cp:lastModifiedBy>Aleksey</cp:lastModifiedBy>
  <cp:revision>29</cp:revision>
  <dcterms:created xsi:type="dcterms:W3CDTF">2013-05-04T10:42:11Z</dcterms:created>
  <dcterms:modified xsi:type="dcterms:W3CDTF">2013-05-05T11:21:10Z</dcterms:modified>
</cp:coreProperties>
</file>