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1" r:id="rId4"/>
    <p:sldId id="258" r:id="rId5"/>
    <p:sldId id="259" r:id="rId6"/>
    <p:sldId id="260" r:id="rId7"/>
    <p:sldId id="261" r:id="rId8"/>
    <p:sldId id="262" r:id="rId9"/>
    <p:sldId id="263" r:id="rId10"/>
    <p:sldId id="265" r:id="rId11"/>
    <p:sldId id="290" r:id="rId12"/>
    <p:sldId id="264" r:id="rId13"/>
    <p:sldId id="289" r:id="rId14"/>
    <p:sldId id="291" r:id="rId15"/>
    <p:sldId id="274" r:id="rId16"/>
    <p:sldId id="299" r:id="rId17"/>
    <p:sldId id="300" r:id="rId18"/>
    <p:sldId id="282" r:id="rId19"/>
    <p:sldId id="283" r:id="rId20"/>
    <p:sldId id="284" r:id="rId21"/>
    <p:sldId id="292" r:id="rId22"/>
    <p:sldId id="293" r:id="rId23"/>
    <p:sldId id="294" r:id="rId24"/>
    <p:sldId id="295" r:id="rId25"/>
    <p:sldId id="296" r:id="rId26"/>
    <p:sldId id="297" r:id="rId27"/>
    <p:sldId id="298"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30C2FE7-F86E-462C-A02A-65FC02B6C22B}" type="datetimeFigureOut">
              <a:rPr lang="ru-RU" smtClean="0"/>
              <a:pPr/>
              <a:t>06.02.2017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AEC227-03E2-4323-9C18-6628890FA481}"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30C2FE7-F86E-462C-A02A-65FC02B6C22B}" type="datetimeFigureOut">
              <a:rPr lang="ru-RU" smtClean="0"/>
              <a:pPr/>
              <a:t>06.02.2017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AEC227-03E2-4323-9C18-6628890FA48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30C2FE7-F86E-462C-A02A-65FC02B6C22B}" type="datetimeFigureOut">
              <a:rPr lang="ru-RU" smtClean="0"/>
              <a:pPr/>
              <a:t>06.02.2017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AEC227-03E2-4323-9C18-6628890FA48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30C2FE7-F86E-462C-A02A-65FC02B6C22B}" type="datetimeFigureOut">
              <a:rPr lang="ru-RU" smtClean="0"/>
              <a:pPr/>
              <a:t>06.02.2017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AEC227-03E2-4323-9C18-6628890FA48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30C2FE7-F86E-462C-A02A-65FC02B6C22B}" type="datetimeFigureOut">
              <a:rPr lang="ru-RU" smtClean="0"/>
              <a:pPr/>
              <a:t>06.02.2017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0AEC227-03E2-4323-9C18-6628890FA481}"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30C2FE7-F86E-462C-A02A-65FC02B6C22B}" type="datetimeFigureOut">
              <a:rPr lang="ru-RU" smtClean="0"/>
              <a:pPr/>
              <a:t>06.02.2017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AEC227-03E2-4323-9C18-6628890FA48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30C2FE7-F86E-462C-A02A-65FC02B6C22B}" type="datetimeFigureOut">
              <a:rPr lang="ru-RU" smtClean="0"/>
              <a:pPr/>
              <a:t>06.02.2017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80AEC227-03E2-4323-9C18-6628890FA48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30C2FE7-F86E-462C-A02A-65FC02B6C22B}" type="datetimeFigureOut">
              <a:rPr lang="ru-RU" smtClean="0"/>
              <a:pPr/>
              <a:t>06.02.2017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80AEC227-03E2-4323-9C18-6628890FA48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30C2FE7-F86E-462C-A02A-65FC02B6C22B}" type="datetimeFigureOut">
              <a:rPr lang="ru-RU" smtClean="0"/>
              <a:pPr/>
              <a:t>06.02.2017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80AEC227-03E2-4323-9C18-6628890FA48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30C2FE7-F86E-462C-A02A-65FC02B6C22B}" type="datetimeFigureOut">
              <a:rPr lang="ru-RU" smtClean="0"/>
              <a:pPr/>
              <a:t>06.02.2017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AEC227-03E2-4323-9C18-6628890FA48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30C2FE7-F86E-462C-A02A-65FC02B6C22B}" type="datetimeFigureOut">
              <a:rPr lang="ru-RU" smtClean="0"/>
              <a:pPr/>
              <a:t>06.02.2017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80AEC227-03E2-4323-9C18-6628890FA481}"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0C2FE7-F86E-462C-A02A-65FC02B6C22B}" type="datetimeFigureOut">
              <a:rPr lang="ru-RU" smtClean="0"/>
              <a:pPr/>
              <a:t>06.02.2017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EC227-03E2-4323-9C18-6628890FA481}"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image" Target="../media/image48.png"/><Relationship Id="rId1" Type="http://schemas.openxmlformats.org/officeDocument/2006/relationships/slideLayout" Target="../slideLayouts/slideLayout7.xml"/><Relationship Id="rId4" Type="http://schemas.openxmlformats.org/officeDocument/2006/relationships/image" Target="../media/image50.png"/></Relationships>
</file>

<file path=ppt/slides/_rels/slide22.xml.rels><?xml version="1.0" encoding="UTF-8" standalone="yes"?>
<Relationships xmlns="http://schemas.openxmlformats.org/package/2006/relationships"><Relationship Id="rId3" Type="http://schemas.openxmlformats.org/officeDocument/2006/relationships/image" Target="../media/image51.png"/><Relationship Id="rId2" Type="http://schemas.openxmlformats.org/officeDocument/2006/relationships/image" Target="../media/image48.png"/><Relationship Id="rId1" Type="http://schemas.openxmlformats.org/officeDocument/2006/relationships/slideLayout" Target="../slideLayouts/slideLayout7.xml"/><Relationship Id="rId5" Type="http://schemas.openxmlformats.org/officeDocument/2006/relationships/image" Target="../media/image53.png"/><Relationship Id="rId4" Type="http://schemas.openxmlformats.org/officeDocument/2006/relationships/image" Target="../media/image52.png"/></Relationships>
</file>

<file path=ppt/slides/_rels/slide23.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7.xml"/><Relationship Id="rId4" Type="http://schemas.openxmlformats.org/officeDocument/2006/relationships/image" Target="../media/image56.png"/></Relationships>
</file>

<file path=ppt/slides/_rels/slide24.xml.rels><?xml version="1.0" encoding="UTF-8" standalone="yes"?>
<Relationships xmlns="http://schemas.openxmlformats.org/package/2006/relationships"><Relationship Id="rId3" Type="http://schemas.openxmlformats.org/officeDocument/2006/relationships/image" Target="../media/image58.png"/><Relationship Id="rId2" Type="http://schemas.openxmlformats.org/officeDocument/2006/relationships/image" Target="../media/image57.png"/><Relationship Id="rId1" Type="http://schemas.openxmlformats.org/officeDocument/2006/relationships/slideLayout" Target="../slideLayouts/slideLayout7.xml"/><Relationship Id="rId4" Type="http://schemas.openxmlformats.org/officeDocument/2006/relationships/image" Target="../media/image56.png"/></Relationships>
</file>

<file path=ppt/slides/_rels/slide2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5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image" Target="../media/image6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image" Target="../media/image61.png"/><Relationship Id="rId1" Type="http://schemas.openxmlformats.org/officeDocument/2006/relationships/slideLayout" Target="../slideLayouts/slideLayout7.xml"/><Relationship Id="rId4" Type="http://schemas.openxmlformats.org/officeDocument/2006/relationships/image" Target="../media/image6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10" Type="http://schemas.openxmlformats.org/officeDocument/2006/relationships/image" Target="../media/image20.png"/><Relationship Id="rId4" Type="http://schemas.openxmlformats.org/officeDocument/2006/relationships/image" Target="../media/image14.png"/><Relationship Id="rId9" Type="http://schemas.openxmlformats.org/officeDocument/2006/relationships/image" Target="../media/image19.png"/></Relationships>
</file>

<file path=ppt/slides/_rels/slide6.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png"/><Relationship Id="rId7" Type="http://schemas.openxmlformats.org/officeDocument/2006/relationships/image" Target="../media/image26.png"/><Relationship Id="rId2" Type="http://schemas.openxmlformats.org/officeDocument/2006/relationships/image" Target="../media/image21.png"/><Relationship Id="rId1" Type="http://schemas.openxmlformats.org/officeDocument/2006/relationships/slideLayout" Target="../slideLayouts/slideLayout7.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png"/><Relationship Id="rId1" Type="http://schemas.openxmlformats.org/officeDocument/2006/relationships/slideLayout" Target="../slideLayouts/slideLayout7.xml"/><Relationship Id="rId6" Type="http://schemas.openxmlformats.org/officeDocument/2006/relationships/image" Target="../media/image34.png"/><Relationship Id="rId11" Type="http://schemas.openxmlformats.org/officeDocument/2006/relationships/image" Target="../media/image39.png"/><Relationship Id="rId5" Type="http://schemas.openxmlformats.org/officeDocument/2006/relationships/image" Target="../media/image33.png"/><Relationship Id="rId10" Type="http://schemas.openxmlformats.org/officeDocument/2006/relationships/image" Target="../media/image38.png"/><Relationship Id="rId4" Type="http://schemas.openxmlformats.org/officeDocument/2006/relationships/image" Target="../media/image32.png"/><Relationship Id="rId9" Type="http://schemas.openxmlformats.org/officeDocument/2006/relationships/image" Target="../media/image37.png"/></Relationships>
</file>

<file path=ppt/slides/_rels/slide9.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7.xml"/><Relationship Id="rId4" Type="http://schemas.openxmlformats.org/officeDocument/2006/relationships/image" Target="../media/image4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571472" y="1785926"/>
            <a:ext cx="8210600" cy="744503"/>
          </a:xfrm>
          <a:prstGeom prst="rect">
            <a:avLst/>
          </a:prstGeom>
          <a:noFill/>
          <a:ln w="9525">
            <a:noFill/>
            <a:miter lim="800000"/>
            <a:headEnd/>
            <a:tailEnd/>
          </a:ln>
          <a:effectLst/>
        </p:spPr>
      </p:pic>
      <p:pic>
        <p:nvPicPr>
          <p:cNvPr id="1028" name="Picture 4"/>
          <p:cNvPicPr>
            <a:picLocks noChangeAspect="1" noChangeArrowheads="1"/>
          </p:cNvPicPr>
          <p:nvPr/>
        </p:nvPicPr>
        <p:blipFill>
          <a:blip r:embed="rId3" cstate="print"/>
          <a:srcRect/>
          <a:stretch>
            <a:fillRect/>
          </a:stretch>
        </p:blipFill>
        <p:spPr bwMode="auto">
          <a:xfrm>
            <a:off x="1271588" y="3162300"/>
            <a:ext cx="6600825" cy="533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28926" y="428604"/>
            <a:ext cx="3460178" cy="461665"/>
          </a:xfrm>
          <a:prstGeom prst="rect">
            <a:avLst/>
          </a:prstGeom>
        </p:spPr>
        <p:txBody>
          <a:bodyPr wrap="none">
            <a:spAutoFit/>
          </a:bodyPr>
          <a:lstStyle/>
          <a:p>
            <a:r>
              <a:rPr lang="ru-RU" sz="2400" b="1" dirty="0"/>
              <a:t>Второй  закон  Кирхгофа</a:t>
            </a:r>
          </a:p>
        </p:txBody>
      </p:sp>
      <p:pic>
        <p:nvPicPr>
          <p:cNvPr id="3" name="Picture 5"/>
          <p:cNvPicPr>
            <a:picLocks noChangeAspect="1" noChangeArrowheads="1"/>
          </p:cNvPicPr>
          <p:nvPr/>
        </p:nvPicPr>
        <p:blipFill>
          <a:blip r:embed="rId2" cstate="print"/>
          <a:srcRect/>
          <a:stretch>
            <a:fillRect/>
          </a:stretch>
        </p:blipFill>
        <p:spPr bwMode="auto">
          <a:xfrm>
            <a:off x="714348" y="3071810"/>
            <a:ext cx="1957393" cy="994610"/>
          </a:xfrm>
          <a:prstGeom prst="rect">
            <a:avLst/>
          </a:prstGeom>
          <a:noFill/>
          <a:ln w="9525">
            <a:noFill/>
            <a:miter lim="800000"/>
            <a:headEnd/>
            <a:tailEnd/>
          </a:ln>
          <a:effectLst/>
        </p:spPr>
      </p:pic>
      <p:sp>
        <p:nvSpPr>
          <p:cNvPr id="4" name="Прямоугольник 3"/>
          <p:cNvSpPr/>
          <p:nvPr/>
        </p:nvSpPr>
        <p:spPr>
          <a:xfrm>
            <a:off x="2786050" y="3214686"/>
            <a:ext cx="5929338" cy="1015663"/>
          </a:xfrm>
          <a:prstGeom prst="rect">
            <a:avLst/>
          </a:prstGeom>
        </p:spPr>
        <p:txBody>
          <a:bodyPr wrap="square">
            <a:spAutoFit/>
          </a:bodyPr>
          <a:lstStyle/>
          <a:p>
            <a:pPr algn="just"/>
            <a:r>
              <a:rPr lang="ru-RU" sz="2000" dirty="0" smtClean="0"/>
              <a:t>(</a:t>
            </a:r>
            <a:r>
              <a:rPr lang="ru-RU" sz="2000" i="1" dirty="0" err="1" smtClean="0"/>
              <a:t>m</a:t>
            </a:r>
            <a:r>
              <a:rPr lang="ru-RU" sz="2000" dirty="0" smtClean="0"/>
              <a:t>  −  число  источников  ЭДС  в  замкнутом  контуре;  </a:t>
            </a:r>
            <a:r>
              <a:rPr lang="ru-RU" sz="2000" i="1" dirty="0" err="1" smtClean="0"/>
              <a:t>l</a:t>
            </a:r>
            <a:r>
              <a:rPr lang="ru-RU" sz="2000" dirty="0" smtClean="0"/>
              <a:t>  −  количество участков  в  том  же  контуре,  на  которых  создаются  падения  напряжения).</a:t>
            </a:r>
            <a:endParaRPr lang="ru-RU" sz="2000" dirty="0"/>
          </a:p>
        </p:txBody>
      </p:sp>
      <p:sp>
        <p:nvSpPr>
          <p:cNvPr id="5" name="Прямоугольник 4"/>
          <p:cNvSpPr/>
          <p:nvPr/>
        </p:nvSpPr>
        <p:spPr>
          <a:xfrm>
            <a:off x="785786" y="1000108"/>
            <a:ext cx="8072494" cy="1015663"/>
          </a:xfrm>
          <a:prstGeom prst="rect">
            <a:avLst/>
          </a:prstGeom>
        </p:spPr>
        <p:txBody>
          <a:bodyPr wrap="square">
            <a:spAutoFit/>
          </a:bodyPr>
          <a:lstStyle/>
          <a:p>
            <a:pPr algn="just"/>
            <a:r>
              <a:rPr lang="ru-RU" sz="2000" dirty="0" smtClean="0"/>
              <a:t>Алгебраическая  сумма  ЭДС, действующих вдоль </a:t>
            </a:r>
            <a:r>
              <a:rPr lang="ru-RU" sz="2000" b="1" u="sng" dirty="0" smtClean="0"/>
              <a:t>замкнутого контура</a:t>
            </a:r>
            <a:r>
              <a:rPr lang="ru-RU" sz="2000" dirty="0" smtClean="0"/>
              <a:t>, равна алгебраической сумме падений напряжения вдоль этого же замкнутого контура</a:t>
            </a:r>
            <a:r>
              <a:rPr lang="ru-RU" sz="2000" dirty="0" smtClean="0"/>
              <a:t>.</a:t>
            </a:r>
            <a:endParaRPr lang="ru-RU" sz="2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429684" cy="461665"/>
          </a:xfrm>
          <a:prstGeom prst="rect">
            <a:avLst/>
          </a:prstGeom>
        </p:spPr>
        <p:txBody>
          <a:bodyPr wrap="square">
            <a:spAutoFit/>
          </a:bodyPr>
          <a:lstStyle/>
          <a:p>
            <a:pPr algn="ctr"/>
            <a:r>
              <a:rPr lang="ru-RU" sz="2400" b="1" dirty="0" smtClean="0"/>
              <a:t>Алгоритм решения задач </a:t>
            </a:r>
            <a:endParaRPr lang="ru-RU" sz="2400" b="1" dirty="0"/>
          </a:p>
        </p:txBody>
      </p:sp>
      <p:sp>
        <p:nvSpPr>
          <p:cNvPr id="3" name="Прямоугольник 2"/>
          <p:cNvSpPr/>
          <p:nvPr/>
        </p:nvSpPr>
        <p:spPr>
          <a:xfrm>
            <a:off x="357158" y="675955"/>
            <a:ext cx="8607330" cy="5078313"/>
          </a:xfrm>
          <a:prstGeom prst="rect">
            <a:avLst/>
          </a:prstGeom>
        </p:spPr>
        <p:txBody>
          <a:bodyPr wrap="square">
            <a:spAutoFit/>
          </a:bodyPr>
          <a:lstStyle/>
          <a:p>
            <a:pPr algn="just"/>
            <a:r>
              <a:rPr lang="ru-RU" dirty="0" smtClean="0"/>
              <a:t>1. Выбираются </a:t>
            </a:r>
            <a:r>
              <a:rPr lang="ru-RU" dirty="0"/>
              <a:t>условно положительные направления токов в ветвях и обходов независимых замкнутых контуров.</a:t>
            </a:r>
          </a:p>
          <a:p>
            <a:pPr algn="just"/>
            <a:r>
              <a:rPr lang="ru-RU" dirty="0"/>
              <a:t>2</a:t>
            </a:r>
            <a:r>
              <a:rPr lang="ru-RU" dirty="0" smtClean="0"/>
              <a:t>. Составляются </a:t>
            </a:r>
            <a:r>
              <a:rPr lang="ru-RU" dirty="0"/>
              <a:t>уравнения согласно первому закону Кирхгофа для всех потенциальных узлов за исключением одного (всего (у - 1) уравнений, где</a:t>
            </a:r>
            <a:r>
              <a:rPr lang="ru-RU" i="1" dirty="0"/>
              <a:t> у</a:t>
            </a:r>
            <a:r>
              <a:rPr lang="ru-RU" dirty="0"/>
              <a:t> - число потенциальных узлов в схеме), так как уравнение для последнего узла всегда будет представлять собой алгебраическую сумму уже записанных (при этом необходимо иметь в виду, что при наличии источника тока ток в его ветви всегда </a:t>
            </a:r>
            <a:r>
              <a:rPr lang="ru-RU" dirty="0" smtClean="0"/>
              <a:t>известен: он </a:t>
            </a:r>
            <a:r>
              <a:rPr lang="ru-RU" dirty="0"/>
              <a:t>равен параметру источника</a:t>
            </a:r>
            <a:r>
              <a:rPr lang="ru-RU" i="1" dirty="0"/>
              <a:t> </a:t>
            </a:r>
            <a:r>
              <a:rPr lang="en-US" i="1" dirty="0" err="1"/>
              <a:t>J</a:t>
            </a:r>
            <a:r>
              <a:rPr lang="en-US" i="1" baseline="-25000" dirty="0" err="1"/>
              <a:t>k</a:t>
            </a:r>
            <a:r>
              <a:rPr lang="en-US" dirty="0"/>
              <a:t> </a:t>
            </a:r>
            <a:r>
              <a:rPr lang="ru-RU" dirty="0"/>
              <a:t>и направлен в ту же сторону, что и стрелочки на условном обозначении источника на схеме).</a:t>
            </a:r>
          </a:p>
          <a:p>
            <a:pPr algn="just"/>
            <a:r>
              <a:rPr lang="ru-RU" dirty="0" smtClean="0"/>
              <a:t>3. Составляются </a:t>
            </a:r>
            <a:r>
              <a:rPr lang="ru-RU" dirty="0"/>
              <a:t>уравнения согласно второму закону Кирхгофа для всех</a:t>
            </a:r>
            <a:r>
              <a:rPr lang="ru-RU" i="1" dirty="0"/>
              <a:t> </a:t>
            </a:r>
            <a:r>
              <a:rPr lang="ru-RU" i="1" dirty="0" smtClean="0"/>
              <a:t>[</a:t>
            </a:r>
            <a:r>
              <a:rPr lang="en-US" i="1" dirty="0" smtClean="0"/>
              <a:t>n</a:t>
            </a:r>
            <a:r>
              <a:rPr lang="ru-RU" i="1" dirty="0" smtClean="0"/>
              <a:t>-</a:t>
            </a:r>
            <a:r>
              <a:rPr lang="en-US" i="1" dirty="0" err="1" smtClean="0"/>
              <a:t>n</a:t>
            </a:r>
            <a:r>
              <a:rPr lang="en-US" i="1" baseline="-25000" dirty="0" err="1" smtClean="0"/>
              <a:t>t</a:t>
            </a:r>
            <a:r>
              <a:rPr lang="ru-RU" i="1" dirty="0" smtClean="0"/>
              <a:t>-(</a:t>
            </a:r>
            <a:r>
              <a:rPr lang="ru-RU" i="1" dirty="0"/>
              <a:t>у-1)] </a:t>
            </a:r>
            <a:r>
              <a:rPr lang="ru-RU" dirty="0"/>
              <a:t>независимых замкнутых контуров, где</a:t>
            </a:r>
            <a:r>
              <a:rPr lang="ru-RU" i="1" dirty="0"/>
              <a:t> </a:t>
            </a:r>
            <a:r>
              <a:rPr lang="en-US" i="1" dirty="0" smtClean="0"/>
              <a:t>n</a:t>
            </a:r>
            <a:r>
              <a:rPr lang="ru-RU" dirty="0" smtClean="0"/>
              <a:t> </a:t>
            </a:r>
            <a:r>
              <a:rPr lang="ru-RU" dirty="0"/>
              <a:t>- общее число ветвей в схеме,</a:t>
            </a:r>
            <a:r>
              <a:rPr lang="ru-RU" i="1" dirty="0"/>
              <a:t> </a:t>
            </a:r>
            <a:r>
              <a:rPr lang="en-US" i="1" dirty="0" err="1"/>
              <a:t>n</a:t>
            </a:r>
            <a:r>
              <a:rPr lang="en-US" i="1" baseline="-25000" dirty="0" err="1"/>
              <a:t>t</a:t>
            </a:r>
            <a:r>
              <a:rPr lang="en-US" i="1" dirty="0"/>
              <a:t> </a:t>
            </a:r>
            <a:r>
              <a:rPr lang="ru-RU" i="1" dirty="0"/>
              <a:t>-</a:t>
            </a:r>
            <a:r>
              <a:rPr lang="ru-RU" dirty="0"/>
              <a:t> число ветвей, содержащих источники тока (ветвь с источником тока не позволяет считать контур замкнутым, поскольку внутреннее сопротивление идеального источника тока бесконечно большое).</a:t>
            </a:r>
          </a:p>
          <a:p>
            <a:pPr algn="just"/>
            <a:r>
              <a:rPr lang="en-US" dirty="0" smtClean="0"/>
              <a:t>4. </a:t>
            </a:r>
            <a:r>
              <a:rPr lang="ru-RU" dirty="0" smtClean="0"/>
              <a:t>В </a:t>
            </a:r>
            <a:r>
              <a:rPr lang="ru-RU" dirty="0"/>
              <a:t>результате решения записанной системы из (</a:t>
            </a:r>
            <a:r>
              <a:rPr lang="en-US" dirty="0"/>
              <a:t>n-</a:t>
            </a:r>
            <a:r>
              <a:rPr lang="en-US" dirty="0" err="1"/>
              <a:t>n</a:t>
            </a:r>
            <a:r>
              <a:rPr lang="en-US" baseline="-25000" dirty="0" err="1"/>
              <a:t>t</a:t>
            </a:r>
            <a:r>
              <a:rPr lang="ru-RU" dirty="0"/>
              <a:t>) уравнений определяются величины всех неизвестных токов (токи, имеющие отрицательные значения, в действительности имеют направление, противоположное условно принятому).</a:t>
            </a:r>
          </a:p>
          <a:p>
            <a:pPr algn="just"/>
            <a:endParaRPr lang="ru-RU" dirty="0"/>
          </a:p>
        </p:txBody>
      </p:sp>
    </p:spTree>
    <p:extLst>
      <p:ext uri="{BB962C8B-B14F-4D97-AF65-F5344CB8AC3E}">
        <p14:creationId xmlns:p14="http://schemas.microsoft.com/office/powerpoint/2010/main" val="21590736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429684" cy="461665"/>
          </a:xfrm>
          <a:prstGeom prst="rect">
            <a:avLst/>
          </a:prstGeom>
        </p:spPr>
        <p:txBody>
          <a:bodyPr wrap="square">
            <a:spAutoFit/>
          </a:bodyPr>
          <a:lstStyle/>
          <a:p>
            <a:pPr algn="ctr"/>
            <a:r>
              <a:rPr lang="ru-RU" sz="2400" b="1" dirty="0" smtClean="0"/>
              <a:t>Расчет электрических цепей методом контурных токов</a:t>
            </a:r>
            <a:endParaRPr lang="ru-RU" sz="2400" b="1" dirty="0"/>
          </a:p>
        </p:txBody>
      </p:sp>
      <p:sp>
        <p:nvSpPr>
          <p:cNvPr id="6" name="Прямоугольник 5"/>
          <p:cNvSpPr/>
          <p:nvPr/>
        </p:nvSpPr>
        <p:spPr>
          <a:xfrm>
            <a:off x="157816" y="662198"/>
            <a:ext cx="8784976" cy="5632311"/>
          </a:xfrm>
          <a:prstGeom prst="rect">
            <a:avLst/>
          </a:prstGeom>
        </p:spPr>
        <p:txBody>
          <a:bodyPr wrap="square">
            <a:spAutoFit/>
          </a:bodyPr>
          <a:lstStyle/>
          <a:p>
            <a:pPr algn="just"/>
            <a:r>
              <a:rPr lang="ru-RU" b="1" dirty="0"/>
              <a:t>Контурным током </a:t>
            </a:r>
            <a:r>
              <a:rPr lang="ru-RU" dirty="0"/>
              <a:t>называется условный (расчетный) ток, замыкающийся по данному контуру. Метод контурных токов позволяет уменьшить число решаемых уравнений до </a:t>
            </a:r>
            <a:r>
              <a:rPr lang="ru-RU" i="1" dirty="0" smtClean="0"/>
              <a:t>[</a:t>
            </a:r>
            <a:r>
              <a:rPr lang="en-US" i="1" dirty="0" smtClean="0"/>
              <a:t>n-</a:t>
            </a:r>
            <a:r>
              <a:rPr lang="en-US" i="1" dirty="0" err="1" smtClean="0"/>
              <a:t>n</a:t>
            </a:r>
            <a:r>
              <a:rPr lang="en-US" i="1" baseline="-25000" dirty="0" err="1" smtClean="0"/>
              <a:t>t</a:t>
            </a:r>
            <a:r>
              <a:rPr lang="en-US" i="1" dirty="0"/>
              <a:t>-</a:t>
            </a:r>
            <a:r>
              <a:rPr lang="ru-RU" i="1" dirty="0" smtClean="0"/>
              <a:t>(у-1</a:t>
            </a:r>
            <a:r>
              <a:rPr lang="ru-RU" i="1" dirty="0"/>
              <a:t>)]</a:t>
            </a:r>
            <a:r>
              <a:rPr lang="ru-RU" dirty="0"/>
              <a:t>, которые составляются по второму закону Кирхгофа относительно неизвестных контурных токов для замкнутых независимых контуров. При составлении уравнений необходимо учитывать, что на любом пассивном элементе создается падение напряжения не только от собственного контурного тока (тока того контура, в который входит данный элемент), но и от тока соседнего контура; в случае, если рассматриваемая ветвь является смежной, т.е. общей для этих контуров, знак падения напряжения определяется относительно направления обхода того контура, для которого составляется уравнение: если направление падения напряжения на рассматриваемом элементе совпадает с направлением обхода анализируемого контура на данном участке, то это падение напряжения учитывается в уравнении положительным членом, в противном случае - отрицательным</a:t>
            </a:r>
            <a:r>
              <a:rPr lang="ru-RU" dirty="0" smtClean="0"/>
              <a:t>.</a:t>
            </a:r>
            <a:endParaRPr lang="en-US" dirty="0" smtClean="0"/>
          </a:p>
          <a:p>
            <a:pPr algn="just"/>
            <a:r>
              <a:rPr lang="ru-RU" dirty="0"/>
              <a:t>Действие источников тока учитывается следующим образом: сопротивление участка цепи, к которому подключается идеальный источник тока, можно считать внутренним сопротивлением реального источника тока (параллельная схема замещения источника), следовательно, на нем создается падение напряжения и от собственного тока </a:t>
            </a:r>
            <a:r>
              <a:rPr lang="ru-RU" dirty="0" smtClean="0"/>
              <a:t>источника</a:t>
            </a:r>
            <a:r>
              <a:rPr lang="en-US" dirty="0" smtClean="0"/>
              <a:t> </a:t>
            </a:r>
            <a:r>
              <a:rPr lang="en-US" i="1" dirty="0" err="1" smtClean="0"/>
              <a:t>J</a:t>
            </a:r>
            <a:r>
              <a:rPr lang="en-US" i="1" baseline="-25000" dirty="0" err="1" smtClean="0"/>
              <a:t>k</a:t>
            </a:r>
            <a:r>
              <a:rPr lang="ru-RU" dirty="0" smtClean="0"/>
              <a:t>; </a:t>
            </a:r>
            <a:r>
              <a:rPr lang="ru-RU" dirty="0"/>
              <a:t>знак падения напряжения определяется, как обычно, относительно направления обхода контура, для которого записывается уравнение.</a:t>
            </a:r>
          </a:p>
          <a:p>
            <a:pPr algn="just"/>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4247317"/>
          </a:xfrm>
          <a:prstGeom prst="rect">
            <a:avLst/>
          </a:prstGeom>
        </p:spPr>
        <p:txBody>
          <a:bodyPr wrap="square">
            <a:spAutoFit/>
          </a:bodyPr>
          <a:lstStyle/>
          <a:p>
            <a:pPr algn="just"/>
            <a:r>
              <a:rPr lang="ru-RU" dirty="0"/>
              <a:t>Токи в ветвях определяются через рассчитанные контурные следующим образом: токи во внешних, принадлежащих только данному контуру, ветвях равны собственным контурным токам с учетом знака (если ток в ветви совпадает по направлению с контурным на данном участке, то он равен контурному току со знаком "+", если направлен противоположно - со знаком "-"); токи в смежных ветвях равны алгебраической сумме соответствующих контурных токов (если контурный ток, замыкаясь по рассматриваемой ветви, направлен в ту же сторону, что и ток данной ветви, то он учитывается со знаком "+", в противном случае - со знаком "-").</a:t>
            </a:r>
          </a:p>
          <a:p>
            <a:pPr algn="just"/>
            <a:r>
              <a:rPr lang="ru-RU" dirty="0"/>
              <a:t>Проверка достоверности рассчитанных значений токов во всех ветвях схемы производится путем подстановки их в уравнения, составленные по второму закону </a:t>
            </a:r>
            <a:r>
              <a:rPr lang="ru-RU" dirty="0" smtClean="0"/>
              <a:t>Кирхгофа.</a:t>
            </a:r>
            <a:endParaRPr lang="en-US" dirty="0" smtClean="0"/>
          </a:p>
          <a:p>
            <a:pPr algn="just"/>
            <a:r>
              <a:rPr lang="ru-RU" dirty="0"/>
              <a:t>Кроме того, проверка правильности расчета может быть произведена путем подстановки найденных числовых значений токов в ветвях в уравнение баланса мощностей, составленное на основе закона сохранения энергии.</a:t>
            </a:r>
          </a:p>
          <a:p>
            <a:pPr algn="just"/>
            <a:endParaRPr lang="ru-RU" dirty="0"/>
          </a:p>
        </p:txBody>
      </p:sp>
    </p:spTree>
    <p:extLst>
      <p:ext uri="{BB962C8B-B14F-4D97-AF65-F5344CB8AC3E}">
        <p14:creationId xmlns:p14="http://schemas.microsoft.com/office/powerpoint/2010/main" val="902455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429684" cy="461665"/>
          </a:xfrm>
          <a:prstGeom prst="rect">
            <a:avLst/>
          </a:prstGeom>
        </p:spPr>
        <p:txBody>
          <a:bodyPr wrap="square">
            <a:spAutoFit/>
          </a:bodyPr>
          <a:lstStyle/>
          <a:p>
            <a:pPr algn="ctr"/>
            <a:r>
              <a:rPr lang="ru-RU" sz="2400" b="1" dirty="0" smtClean="0"/>
              <a:t>Алгоритм решения задач </a:t>
            </a:r>
            <a:endParaRPr lang="ru-RU" sz="2400" b="1" dirty="0"/>
          </a:p>
        </p:txBody>
      </p:sp>
      <p:sp>
        <p:nvSpPr>
          <p:cNvPr id="3" name="Прямоугольник 2"/>
          <p:cNvSpPr/>
          <p:nvPr/>
        </p:nvSpPr>
        <p:spPr>
          <a:xfrm>
            <a:off x="357158" y="675955"/>
            <a:ext cx="8607330" cy="4247317"/>
          </a:xfrm>
          <a:prstGeom prst="rect">
            <a:avLst/>
          </a:prstGeom>
        </p:spPr>
        <p:txBody>
          <a:bodyPr wrap="square">
            <a:spAutoFit/>
          </a:bodyPr>
          <a:lstStyle/>
          <a:p>
            <a:pPr algn="just"/>
            <a:r>
              <a:rPr lang="en-US" dirty="0" smtClean="0"/>
              <a:t>1</a:t>
            </a:r>
            <a:r>
              <a:rPr lang="ru-RU" dirty="0" smtClean="0"/>
              <a:t>.</a:t>
            </a:r>
            <a:r>
              <a:rPr lang="en-US" dirty="0" smtClean="0"/>
              <a:t> </a:t>
            </a:r>
            <a:r>
              <a:rPr lang="ru-RU" dirty="0" smtClean="0"/>
              <a:t>Выбираются </a:t>
            </a:r>
            <a:r>
              <a:rPr lang="ru-RU" dirty="0"/>
              <a:t>условно положительные направления токов в ветвях, обходов независимых замкнутых контуров, а также контурных токов (обычно направления контурных токов выбирают совпадающими с направлениями обходов контуров).</a:t>
            </a:r>
          </a:p>
          <a:p>
            <a:pPr algn="just"/>
            <a:r>
              <a:rPr lang="ru-RU" dirty="0" smtClean="0"/>
              <a:t>2. Составляются </a:t>
            </a:r>
            <a:r>
              <a:rPr lang="ru-RU" dirty="0"/>
              <a:t>уравнения согласно второму закону Кирхгофа для всех</a:t>
            </a:r>
            <a:r>
              <a:rPr lang="ru-RU" i="1" dirty="0"/>
              <a:t> </a:t>
            </a:r>
            <a:r>
              <a:rPr lang="ru-RU" i="1" dirty="0" smtClean="0"/>
              <a:t>[</a:t>
            </a:r>
            <a:r>
              <a:rPr lang="en-US" i="1" dirty="0" smtClean="0"/>
              <a:t>n-</a:t>
            </a:r>
            <a:r>
              <a:rPr lang="en-US" i="1" dirty="0" err="1" smtClean="0"/>
              <a:t>n</a:t>
            </a:r>
            <a:r>
              <a:rPr lang="en-US" i="1" baseline="-25000" dirty="0" err="1" smtClean="0"/>
              <a:t>t</a:t>
            </a:r>
            <a:r>
              <a:rPr lang="ru-RU" i="1" dirty="0" smtClean="0"/>
              <a:t> </a:t>
            </a:r>
            <a:r>
              <a:rPr lang="en-US" i="1" dirty="0" smtClean="0"/>
              <a:t>-</a:t>
            </a:r>
            <a:r>
              <a:rPr lang="ru-RU" i="1" dirty="0" smtClean="0"/>
              <a:t>(</a:t>
            </a:r>
            <a:r>
              <a:rPr lang="ru-RU" i="1" dirty="0"/>
              <a:t>у-1)]</a:t>
            </a:r>
            <a:r>
              <a:rPr lang="ru-RU" dirty="0"/>
              <a:t> независимых замкнутых контуров относительно контурных токов (контурные токи индексируются римскими цифрами в отличие от токов в ветвях, обозначаемых арабскими).</a:t>
            </a:r>
          </a:p>
          <a:p>
            <a:pPr algn="just"/>
            <a:r>
              <a:rPr lang="ru-RU" dirty="0"/>
              <a:t>При этом слагаемые в уравнениях располагаются таким образом, что на первом месте должен стоять член, соответствующий падению напряжения, создаваемому первым контурным током, на втором месте - вторым контурным током и т.д., свободные члены выносятся в правые части уравнений. </a:t>
            </a:r>
            <a:endParaRPr lang="en-US" dirty="0" smtClean="0"/>
          </a:p>
          <a:p>
            <a:r>
              <a:rPr lang="en-US" dirty="0" smtClean="0"/>
              <a:t>3</a:t>
            </a:r>
            <a:r>
              <a:rPr lang="ru-RU" dirty="0" smtClean="0"/>
              <a:t>.</a:t>
            </a:r>
            <a:r>
              <a:rPr lang="en-US" dirty="0" smtClean="0"/>
              <a:t> </a:t>
            </a:r>
            <a:r>
              <a:rPr lang="ru-RU" dirty="0" smtClean="0"/>
              <a:t>Любым </a:t>
            </a:r>
            <a:r>
              <a:rPr lang="ru-RU" dirty="0"/>
              <a:t>из известных способов, например, методом Гаусса, определяются значения контурных токов, удовлетворяющие записанной системе.</a:t>
            </a:r>
          </a:p>
          <a:p>
            <a:r>
              <a:rPr lang="ru-RU" dirty="0" smtClean="0"/>
              <a:t>4. Находятся </a:t>
            </a:r>
            <a:r>
              <a:rPr lang="ru-RU" dirty="0"/>
              <a:t>токи в ветвях по рассчитанным значениям контурных токов.</a:t>
            </a:r>
          </a:p>
          <a:p>
            <a:pPr algn="just"/>
            <a:endParaRPr lang="ru-RU" dirty="0"/>
          </a:p>
        </p:txBody>
      </p:sp>
    </p:spTree>
    <p:extLst>
      <p:ext uri="{BB962C8B-B14F-4D97-AF65-F5344CB8AC3E}">
        <p14:creationId xmlns:p14="http://schemas.microsoft.com/office/powerpoint/2010/main" val="41735999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p:cNvPicPr>
            <a:picLocks noChangeAspect="1" noChangeArrowheads="1"/>
          </p:cNvPicPr>
          <p:nvPr/>
        </p:nvPicPr>
        <p:blipFill>
          <a:blip r:embed="rId2" cstate="print"/>
          <a:srcRect/>
          <a:stretch>
            <a:fillRect/>
          </a:stretch>
        </p:blipFill>
        <p:spPr bwMode="auto">
          <a:xfrm>
            <a:off x="357158" y="357166"/>
            <a:ext cx="8501090" cy="445720"/>
          </a:xfrm>
          <a:prstGeom prst="rect">
            <a:avLst/>
          </a:prstGeom>
          <a:noFill/>
          <a:ln w="9525">
            <a:noFill/>
            <a:miter lim="800000"/>
            <a:headEnd/>
            <a:tailEnd/>
          </a:ln>
          <a:effectLst/>
        </p:spPr>
      </p:pic>
      <p:sp>
        <p:nvSpPr>
          <p:cNvPr id="3" name="Прямоугольник 2"/>
          <p:cNvSpPr/>
          <p:nvPr/>
        </p:nvSpPr>
        <p:spPr>
          <a:xfrm>
            <a:off x="285720" y="928670"/>
            <a:ext cx="8501122" cy="5632311"/>
          </a:xfrm>
          <a:prstGeom prst="rect">
            <a:avLst/>
          </a:prstGeom>
        </p:spPr>
        <p:txBody>
          <a:bodyPr wrap="square">
            <a:spAutoFit/>
          </a:bodyPr>
          <a:lstStyle/>
          <a:p>
            <a:pPr algn="just"/>
            <a:r>
              <a:rPr lang="ru-RU" sz="2000" dirty="0" smtClean="0"/>
              <a:t>	Данный  метод  применяется  при  анализе  многоконтурной  электрической  схемы,  имеющей  только  два  потенциальных  узла. Метод  </a:t>
            </a:r>
            <a:r>
              <a:rPr lang="ru-RU" sz="2000" dirty="0" err="1" smtClean="0"/>
              <a:t>междуузлового</a:t>
            </a:r>
            <a:r>
              <a:rPr lang="ru-RU" sz="2000" dirty="0" smtClean="0"/>
              <a:t>  напряжения  основан  на  использовании первого  закона  Кирхгофа  и  закона  Ома.</a:t>
            </a:r>
          </a:p>
          <a:p>
            <a:pPr algn="just"/>
            <a:r>
              <a:rPr lang="ru-RU" sz="2000" dirty="0" smtClean="0"/>
              <a:t>	Предварительно  осуществляется  выбор  условно  положительных направлений  токов  во  всех  ветвях  схемы  и  напряжения  между  двумя узлами,  например,  напряжения  </a:t>
            </a:r>
            <a:r>
              <a:rPr lang="ru-RU" sz="2000" i="1" dirty="0" err="1" smtClean="0"/>
              <a:t>U</a:t>
            </a:r>
            <a:r>
              <a:rPr lang="ru-RU" sz="2000" i="1" baseline="-25000" dirty="0" err="1" smtClean="0"/>
              <a:t>ab</a:t>
            </a:r>
            <a:r>
              <a:rPr lang="ru-RU" sz="2000" dirty="0" smtClean="0"/>
              <a:t>,  которое  на  схеме  всегда  направлено  от  узла,  обозначаемого  первой  буквой  индекса (в  данном  случае "а"). </a:t>
            </a:r>
          </a:p>
          <a:p>
            <a:pPr algn="just"/>
            <a:r>
              <a:rPr lang="ru-RU" sz="2000" dirty="0" smtClean="0"/>
              <a:t>	Согласно  первому  закону  Кирхгофа  для  одного  из  двух  потенциальных  узлов  составляется  уравнение  относительно  токов  в  ветвях, затем  каждый  ток  заменяется  выражением  на  основе  закона  Ома  для соответствующей  ветви(активной  или  пассивной),  причем  во  всех этих  выражениях  только  одно  неизвестное  −  напряжение  между  двумя узлами. </a:t>
            </a:r>
          </a:p>
          <a:p>
            <a:pPr algn="just"/>
            <a:r>
              <a:rPr lang="ru-RU" sz="2000" dirty="0" smtClean="0"/>
              <a:t>	Путем  решения  этого  уравнения  относительно  неизвестного  напряжения и подстановки полученного  значения в выражения на основе закона Ома определяются величины токов во всех ветвях схемы.</a:t>
            </a:r>
            <a:endParaRPr lang="ru-RU"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14290"/>
            <a:ext cx="8429684" cy="461665"/>
          </a:xfrm>
          <a:prstGeom prst="rect">
            <a:avLst/>
          </a:prstGeom>
        </p:spPr>
        <p:txBody>
          <a:bodyPr wrap="square">
            <a:spAutoFit/>
          </a:bodyPr>
          <a:lstStyle/>
          <a:p>
            <a:pPr algn="ctr"/>
            <a:r>
              <a:rPr lang="ru-RU" sz="2400" b="1" dirty="0" smtClean="0"/>
              <a:t>Алгоритм решения задач </a:t>
            </a:r>
            <a:endParaRPr lang="ru-RU" sz="2400" b="1" dirty="0"/>
          </a:p>
        </p:txBody>
      </p:sp>
      <p:sp>
        <p:nvSpPr>
          <p:cNvPr id="3" name="Прямоугольник 2"/>
          <p:cNvSpPr/>
          <p:nvPr/>
        </p:nvSpPr>
        <p:spPr>
          <a:xfrm>
            <a:off x="357158" y="675955"/>
            <a:ext cx="8607330" cy="4524315"/>
          </a:xfrm>
          <a:prstGeom prst="rect">
            <a:avLst/>
          </a:prstGeom>
        </p:spPr>
        <p:txBody>
          <a:bodyPr wrap="square">
            <a:spAutoFit/>
          </a:bodyPr>
          <a:lstStyle/>
          <a:p>
            <a:pPr algn="just"/>
            <a:r>
              <a:rPr lang="ru-RU" dirty="0" smtClean="0"/>
              <a:t>1. Осуществляется </a:t>
            </a:r>
            <a:r>
              <a:rPr lang="ru-RU" dirty="0"/>
              <a:t>выбор условно положительных направлений токов во всех ветвях схемы и напряжения между двумя узлами.</a:t>
            </a:r>
          </a:p>
          <a:p>
            <a:pPr algn="just"/>
            <a:r>
              <a:rPr lang="ru-RU" dirty="0" smtClean="0"/>
              <a:t>2. Записывается </a:t>
            </a:r>
            <a:r>
              <a:rPr lang="ru-RU" dirty="0"/>
              <a:t>выражение для неизвестного напряжения между двумя узлами: оно всегда равно дроби, в знаменателе которой "стоит" сумма проводимостей всех ветвей, а в числителе - алгебраическая сумма узловых токов.</a:t>
            </a:r>
          </a:p>
          <a:p>
            <a:pPr algn="just"/>
            <a:r>
              <a:rPr lang="ru-RU" dirty="0" smtClean="0"/>
              <a:t>Узловой ток в качестве слагаемого в числитель "поставляет" только активная ветвь: если ветвь содержит источник(и) ЭДС, то узловой ток равен </a:t>
            </a:r>
            <a:r>
              <a:rPr lang="en-US" dirty="0" smtClean="0"/>
              <a:t>G</a:t>
            </a:r>
            <a:r>
              <a:rPr lang="ru-RU" i="1" baseline="-25000" dirty="0" smtClean="0"/>
              <a:t>ЭКВ</a:t>
            </a:r>
            <a:r>
              <a:rPr lang="en-US" dirty="0" smtClean="0"/>
              <a:t>·</a:t>
            </a:r>
            <a:r>
              <a:rPr lang="ru-RU" i="1" dirty="0" smtClean="0"/>
              <a:t>Е</a:t>
            </a:r>
            <a:r>
              <a:rPr lang="ru-RU" i="1" baseline="-25000" dirty="0" smtClean="0"/>
              <a:t>ЭКВ</a:t>
            </a:r>
            <a:r>
              <a:rPr lang="ru-RU" dirty="0" smtClean="0"/>
              <a:t>, где</a:t>
            </a:r>
            <a:r>
              <a:rPr lang="ru-RU" i="1" dirty="0" smtClean="0"/>
              <a:t> </a:t>
            </a:r>
            <a:r>
              <a:rPr lang="en-US" i="1" dirty="0" smtClean="0"/>
              <a:t>G</a:t>
            </a:r>
            <a:r>
              <a:rPr lang="ru-RU" i="1" baseline="-25000" dirty="0" smtClean="0"/>
              <a:t>ЭКВ</a:t>
            </a:r>
            <a:r>
              <a:rPr lang="en-US" dirty="0" smtClean="0"/>
              <a:t> </a:t>
            </a:r>
            <a:r>
              <a:rPr lang="ru-RU" dirty="0" smtClean="0"/>
              <a:t>- эквивалентная проводимость ветви (величина, обратная эквивалентному сопротивлению), а</a:t>
            </a:r>
            <a:r>
              <a:rPr lang="ru-RU" i="1" dirty="0" smtClean="0"/>
              <a:t> Е</a:t>
            </a:r>
            <a:r>
              <a:rPr lang="ru-RU" i="1" baseline="-25000" dirty="0" smtClean="0"/>
              <a:t>ЭКВ</a:t>
            </a:r>
            <a:r>
              <a:rPr lang="ru-RU" i="1" dirty="0" smtClean="0"/>
              <a:t> - </a:t>
            </a:r>
            <a:r>
              <a:rPr lang="ru-RU" dirty="0" smtClean="0"/>
              <a:t>эквивалентная ЭДС рассматриваемой ветви (если в ветви несколько источников ЭДС, направленных в одну сторону, то эквивалентная ЭДС равна их сумме; если они направлены в противоположные стороны, то - алгебраической сумме, т.е. с учетом знака, и направлена в сторону большей ЭДС); если ветвь содержит источник тока с параметром </a:t>
            </a:r>
            <a:r>
              <a:rPr lang="en-US" i="1" dirty="0" err="1" smtClean="0"/>
              <a:t>J</a:t>
            </a:r>
            <a:r>
              <a:rPr lang="en-US" i="1" baseline="-25000" dirty="0" err="1" smtClean="0"/>
              <a:t>k</a:t>
            </a:r>
            <a:r>
              <a:rPr lang="ru-RU" dirty="0" smtClean="0"/>
              <a:t>, то узловой ток равен этому параметру</a:t>
            </a:r>
            <a:r>
              <a:rPr lang="en-US" i="1" dirty="0" smtClean="0"/>
              <a:t> </a:t>
            </a:r>
            <a:r>
              <a:rPr lang="en-US" i="1" dirty="0" err="1" smtClean="0"/>
              <a:t>J</a:t>
            </a:r>
            <a:r>
              <a:rPr lang="en-US" i="1" baseline="-25000" dirty="0" err="1" smtClean="0"/>
              <a:t>k</a:t>
            </a:r>
            <a:r>
              <a:rPr lang="ru-RU" dirty="0" smtClean="0"/>
              <a:t>.</a:t>
            </a:r>
          </a:p>
          <a:p>
            <a:pPr algn="just"/>
            <a:endParaRPr lang="ru-RU" dirty="0" smtClean="0"/>
          </a:p>
          <a:p>
            <a:pPr algn="just"/>
            <a:endParaRPr lang="ru-RU" dirty="0"/>
          </a:p>
        </p:txBody>
      </p:sp>
    </p:spTree>
    <p:extLst>
      <p:ext uri="{BB962C8B-B14F-4D97-AF65-F5344CB8AC3E}">
        <p14:creationId xmlns:p14="http://schemas.microsoft.com/office/powerpoint/2010/main" val="4174800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260648"/>
            <a:ext cx="8784976" cy="6463308"/>
          </a:xfrm>
          <a:prstGeom prst="rect">
            <a:avLst/>
          </a:prstGeom>
        </p:spPr>
        <p:txBody>
          <a:bodyPr wrap="square">
            <a:spAutoFit/>
          </a:bodyPr>
          <a:lstStyle/>
          <a:p>
            <a:pPr algn="just"/>
            <a:r>
              <a:rPr lang="ru-RU" dirty="0"/>
              <a:t>Таким образом, если потенциальные узлы в схеме обозначить буквами</a:t>
            </a:r>
            <a:r>
              <a:rPr lang="ru-RU" i="1" dirty="0"/>
              <a:t> а</a:t>
            </a:r>
            <a:r>
              <a:rPr lang="ru-RU" dirty="0"/>
              <a:t> и</a:t>
            </a:r>
            <a:r>
              <a:rPr lang="ru-RU" i="1" dirty="0"/>
              <a:t> </a:t>
            </a:r>
            <a:r>
              <a:rPr lang="en-US" i="1" dirty="0"/>
              <a:t>b</a:t>
            </a:r>
            <a:r>
              <a:rPr lang="ru-RU" i="1" dirty="0"/>
              <a:t>,</a:t>
            </a:r>
            <a:r>
              <a:rPr lang="ru-RU" dirty="0"/>
              <a:t> то напряжение между двумя узлами, направленное в схеме от узла</a:t>
            </a:r>
            <a:r>
              <a:rPr lang="ru-RU" i="1" dirty="0"/>
              <a:t> </a:t>
            </a:r>
            <a:r>
              <a:rPr lang="en-US" i="1" dirty="0"/>
              <a:t>a</a:t>
            </a:r>
            <a:r>
              <a:rPr lang="ru-RU" dirty="0"/>
              <a:t> к узлу</a:t>
            </a:r>
            <a:r>
              <a:rPr lang="ru-RU" i="1" dirty="0"/>
              <a:t> </a:t>
            </a:r>
            <a:r>
              <a:rPr lang="en-US" i="1" dirty="0"/>
              <a:t>b</a:t>
            </a:r>
            <a:r>
              <a:rPr lang="ru-RU" i="1" dirty="0" smtClean="0"/>
              <a:t>:</a:t>
            </a:r>
            <a:endParaRPr lang="en-US" i="1" dirty="0" smtClean="0"/>
          </a:p>
          <a:p>
            <a:pPr algn="just"/>
            <a:endParaRPr lang="en-US" i="1" dirty="0"/>
          </a:p>
          <a:p>
            <a:pPr algn="just"/>
            <a:endParaRPr lang="en-US" i="1" dirty="0" smtClean="0"/>
          </a:p>
          <a:p>
            <a:pPr algn="just"/>
            <a:endParaRPr lang="en-US" i="1" dirty="0"/>
          </a:p>
          <a:p>
            <a:pPr algn="just"/>
            <a:endParaRPr lang="en-US" i="1" dirty="0" smtClean="0"/>
          </a:p>
          <a:p>
            <a:pPr algn="just"/>
            <a:endParaRPr lang="en-US" i="1" dirty="0"/>
          </a:p>
          <a:p>
            <a:pPr algn="just"/>
            <a:r>
              <a:rPr lang="ru-RU" dirty="0"/>
              <a:t>где </a:t>
            </a:r>
            <a:r>
              <a:rPr lang="en-US" i="1" dirty="0" smtClean="0"/>
              <a:t>n</a:t>
            </a:r>
            <a:r>
              <a:rPr lang="ru-RU" dirty="0" smtClean="0"/>
              <a:t> </a:t>
            </a:r>
            <a:r>
              <a:rPr lang="ru-RU" dirty="0"/>
              <a:t>- число ветвей с источниками ЭДС; </a:t>
            </a:r>
            <a:r>
              <a:rPr lang="en-US" i="1" dirty="0" smtClean="0"/>
              <a:t>m</a:t>
            </a:r>
            <a:r>
              <a:rPr lang="ru-RU" dirty="0" smtClean="0"/>
              <a:t> </a:t>
            </a:r>
            <a:r>
              <a:rPr lang="ru-RU" dirty="0"/>
              <a:t>- число ветвей с источниками тока;</a:t>
            </a:r>
            <a:r>
              <a:rPr lang="ru-RU" i="1" dirty="0"/>
              <a:t> </a:t>
            </a:r>
            <a:r>
              <a:rPr lang="en-US" i="1" dirty="0"/>
              <a:t>h </a:t>
            </a:r>
            <a:r>
              <a:rPr lang="ru-RU" i="1" dirty="0"/>
              <a:t>-</a:t>
            </a:r>
            <a:r>
              <a:rPr lang="ru-RU" dirty="0"/>
              <a:t> общее число ветвей в схеме, за исключением ветвей, содержащих источники тока.</a:t>
            </a:r>
          </a:p>
          <a:p>
            <a:pPr algn="just"/>
            <a:r>
              <a:rPr lang="ru-RU" dirty="0"/>
              <a:t>Знак узлового тока определяется следующим образом: если источник питания в ветви направлен к узлу, обозначаемому первой буквой индекса искомого напряжения, то узловой ток положителен, если от него - то узловой ток отрицателен.</a:t>
            </a:r>
          </a:p>
          <a:p>
            <a:pPr algn="just"/>
            <a:r>
              <a:rPr lang="ru-RU" dirty="0"/>
              <a:t>В знаменателе выражения для определения напряжения между двумя узлами учитывается, что проводимость ветви, содержащей источник тока, равна нулю, так как внутреннее сопротивление идеального источника тока (а в схемах используются только идеальные элементы) стремится к бесконечности.</a:t>
            </a:r>
          </a:p>
          <a:p>
            <a:pPr algn="just"/>
            <a:r>
              <a:rPr lang="en-US" dirty="0" smtClean="0"/>
              <a:t>3</a:t>
            </a:r>
            <a:r>
              <a:rPr lang="ru-RU" dirty="0" smtClean="0"/>
              <a:t>.</a:t>
            </a:r>
            <a:r>
              <a:rPr lang="en-US" dirty="0" smtClean="0"/>
              <a:t> </a:t>
            </a:r>
            <a:r>
              <a:rPr lang="ru-RU" dirty="0" smtClean="0"/>
              <a:t>Токи </a:t>
            </a:r>
            <a:r>
              <a:rPr lang="ru-RU" dirty="0"/>
              <a:t>во всех ветвях схемы определяются из выражений, составленных на основе закона Ома для активного или соответственно пассивного участков цепи, с использованием найденного числового значения напряжения между двумя узлами.</a:t>
            </a:r>
          </a:p>
          <a:p>
            <a:pPr algn="just"/>
            <a:r>
              <a:rPr lang="ru-RU" dirty="0" smtClean="0"/>
              <a:t>4. Проверка </a:t>
            </a:r>
            <a:r>
              <a:rPr lang="ru-RU" dirty="0"/>
              <a:t>рассчитанных числовых значений токов может быть осуществлена путем подстановки их в уравнение, составленное по первому закону Кирхгофа для любого из двух потенциальных узлов схемы.</a:t>
            </a:r>
          </a:p>
          <a:p>
            <a:pPr algn="just"/>
            <a:endParaRPr lang="ru-RU"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1516" y="908720"/>
            <a:ext cx="2797452" cy="1158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56170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457200" y="274638"/>
            <a:ext cx="8229600" cy="654032"/>
          </a:xfrm>
          <a:prstGeom prst="rect">
            <a:avLst/>
          </a:prstGeom>
        </p:spPr>
        <p:txBody>
          <a:bodyPr>
            <a:normAutofit fontScale="82500" lnSpcReduction="20000"/>
          </a:bodyPr>
          <a:lstStyle/>
          <a:p>
            <a:pPr marL="0" marR="0" lvl="0" indent="-342900" algn="ctr" defTabSz="914400" rtl="0" eaLnBrk="1" fontAlgn="auto" latinLnBrk="0" hangingPunct="1">
              <a:lnSpc>
                <a:spcPct val="90000"/>
              </a:lnSpc>
              <a:spcBef>
                <a:spcPct val="20000"/>
              </a:spcBef>
              <a:spcAft>
                <a:spcPts val="0"/>
              </a:spcAft>
              <a:buClrTx/>
              <a:buSzTx/>
              <a:buFontTx/>
              <a:buNone/>
              <a:tabLst/>
              <a:defRPr/>
            </a:pPr>
            <a:r>
              <a:rPr kumimoji="0" lang="ru-RU" sz="3000" b="1" i="0" u="none" strike="noStrike" kern="1200" cap="none" spc="0" normalizeH="0" baseline="0" noProof="0" dirty="0" smtClean="0">
                <a:ln>
                  <a:noFill/>
                </a:ln>
                <a:solidFill>
                  <a:schemeClr val="tx1"/>
                </a:solidFill>
                <a:effectLst/>
                <a:uLnTx/>
                <a:uFillTx/>
                <a:latin typeface="+mn-lt"/>
                <a:ea typeface="+mn-ea"/>
                <a:cs typeface="+mn-cs"/>
              </a:rPr>
              <a:t>Метод эквивалентного генератора</a:t>
            </a:r>
            <a:br>
              <a:rPr kumimoji="0" lang="ru-RU" sz="3000" b="1" i="0" u="none" strike="noStrike" kern="1200" cap="none" spc="0" normalizeH="0" baseline="0" noProof="0" dirty="0" smtClean="0">
                <a:ln>
                  <a:noFill/>
                </a:ln>
                <a:solidFill>
                  <a:schemeClr val="tx1"/>
                </a:solidFill>
                <a:effectLst/>
                <a:uLnTx/>
                <a:uFillTx/>
                <a:latin typeface="+mn-lt"/>
                <a:ea typeface="+mn-ea"/>
                <a:cs typeface="+mn-cs"/>
              </a:rPr>
            </a:br>
            <a:r>
              <a:rPr kumimoji="0" lang="ru-RU" sz="2800" b="0" i="1" u="none" strike="noStrike" kern="1200" cap="none" spc="0" normalizeH="0" baseline="0" noProof="0" dirty="0" smtClean="0">
                <a:ln>
                  <a:noFill/>
                </a:ln>
                <a:solidFill>
                  <a:schemeClr val="tx1"/>
                </a:solidFill>
                <a:effectLst/>
                <a:uLnTx/>
                <a:uFillTx/>
                <a:latin typeface="+mj-lt"/>
                <a:ea typeface="+mj-ea"/>
                <a:cs typeface="+mj-cs"/>
              </a:rPr>
              <a:t>Основные положения и алгоритм решения задач.</a:t>
            </a:r>
            <a:endParaRPr kumimoji="0" lang="ru-RU" sz="30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Содержимое 2"/>
          <p:cNvSpPr txBox="1">
            <a:spLocks/>
          </p:cNvSpPr>
          <p:nvPr/>
        </p:nvSpPr>
        <p:spPr>
          <a:xfrm>
            <a:off x="457200" y="1000108"/>
            <a:ext cx="8229600" cy="5126055"/>
          </a:xfrm>
          <a:prstGeom prst="rect">
            <a:avLst/>
          </a:prstGeom>
        </p:spPr>
        <p:txBody>
          <a:bodyPr>
            <a:normAutofit fontScale="77500" lnSpcReduction="20000"/>
          </a:bodyPr>
          <a:lstStyle/>
          <a:p>
            <a:pPr lvl="0" algn="just">
              <a:spcBef>
                <a:spcPct val="20000"/>
              </a:spcBef>
              <a:defRPr/>
            </a:pPr>
            <a:r>
              <a:rPr lang="ru-RU" sz="3200" dirty="0"/>
              <a:t>Данный метод применяется в том случае, когда необходимо определить ток или исследовать режим работы только одной ветви сложной электрической цепи. Метод эквивалентного генератора, </a:t>
            </a:r>
            <a:r>
              <a:rPr lang="ru-RU" sz="3200" dirty="0" smtClean="0"/>
              <a:t>основывается </a:t>
            </a:r>
            <a:r>
              <a:rPr lang="ru-RU" sz="3200" dirty="0"/>
              <a:t>на теореме об активном двухполюснике, согласно которой вся сложная электрическая цепь по отношению к ветви с искомым током рассматривается как эквивалентный источник (генератор) с ЭДС</a:t>
            </a:r>
            <a:r>
              <a:rPr lang="ru-RU" sz="3200" i="1" dirty="0"/>
              <a:t> </a:t>
            </a:r>
            <a:r>
              <a:rPr lang="ru-RU" sz="3200" i="1" dirty="0" err="1" smtClean="0"/>
              <a:t>Е</a:t>
            </a:r>
            <a:r>
              <a:rPr lang="ru-RU" sz="3200" i="1" baseline="-25000" dirty="0" err="1" smtClean="0"/>
              <a:t>эг</a:t>
            </a:r>
            <a:r>
              <a:rPr lang="ru-RU" sz="3200" dirty="0" smtClean="0"/>
              <a:t> </a:t>
            </a:r>
            <a:r>
              <a:rPr lang="ru-RU" sz="3200" dirty="0"/>
              <a:t>и внутренним сопротивлением</a:t>
            </a:r>
            <a:r>
              <a:rPr lang="ru-RU" sz="3200" i="1" dirty="0"/>
              <a:t> </a:t>
            </a:r>
            <a:r>
              <a:rPr lang="en-US" sz="3200" i="1" dirty="0" smtClean="0"/>
              <a:t>R</a:t>
            </a:r>
            <a:r>
              <a:rPr lang="ru-RU" sz="3200" i="1" baseline="-25000" dirty="0" err="1" smtClean="0"/>
              <a:t>эг</a:t>
            </a:r>
            <a:r>
              <a:rPr lang="en-US" sz="3200" i="1" dirty="0" smtClean="0"/>
              <a:t>.</a:t>
            </a:r>
            <a:r>
              <a:rPr lang="en-US" sz="3200" dirty="0" smtClean="0"/>
              <a:t> </a:t>
            </a:r>
            <a:r>
              <a:rPr lang="ru-RU" sz="3200" dirty="0"/>
              <a:t>На эквивалентной схеме замещения эквивалентный генератор соединяется последовательно с исследуемой ветвью. Параметры</a:t>
            </a:r>
            <a:r>
              <a:rPr lang="ru-RU" sz="3200" i="1" dirty="0"/>
              <a:t> </a:t>
            </a:r>
            <a:r>
              <a:rPr lang="ru-RU" sz="3200" i="1" dirty="0" err="1"/>
              <a:t>Е</a:t>
            </a:r>
            <a:r>
              <a:rPr lang="ru-RU" sz="3200" i="1" baseline="-25000" dirty="0" err="1"/>
              <a:t>эг</a:t>
            </a:r>
            <a:r>
              <a:rPr lang="ru-RU" sz="3200" dirty="0"/>
              <a:t> и</a:t>
            </a:r>
            <a:r>
              <a:rPr lang="ru-RU" sz="3200" i="1" dirty="0"/>
              <a:t> </a:t>
            </a:r>
            <a:r>
              <a:rPr lang="en-US" sz="3200" i="1" dirty="0" smtClean="0"/>
              <a:t>R</a:t>
            </a:r>
            <a:r>
              <a:rPr lang="ru-RU" sz="3200" i="1" baseline="-25000" dirty="0"/>
              <a:t> </a:t>
            </a:r>
            <a:r>
              <a:rPr lang="ru-RU" sz="3200" i="1" baseline="-25000" dirty="0" err="1"/>
              <a:t>эг</a:t>
            </a:r>
            <a:r>
              <a:rPr lang="en-US" sz="3200" dirty="0" smtClean="0"/>
              <a:t> </a:t>
            </a:r>
            <a:r>
              <a:rPr lang="ru-RU" sz="3200" dirty="0"/>
              <a:t>определяются по данным режимов холостого хода и короткого замыкания, поэтому описываемый метод иногда называют методом холостого хода и короткого замыкания.</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690080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txBox="1">
            <a:spLocks/>
          </p:cNvSpPr>
          <p:nvPr/>
        </p:nvSpPr>
        <p:spPr>
          <a:xfrm>
            <a:off x="457200" y="274638"/>
            <a:ext cx="8229600" cy="804633"/>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ru-RU" sz="4400" b="1" i="1" u="none" strike="noStrike" kern="1200" cap="none" spc="0" normalizeH="0" baseline="0" noProof="0" smtClean="0">
                <a:ln>
                  <a:noFill/>
                </a:ln>
                <a:solidFill>
                  <a:schemeClr val="tx1"/>
                </a:solidFill>
                <a:effectLst/>
                <a:uLnTx/>
                <a:uFillTx/>
                <a:latin typeface="+mj-lt"/>
                <a:ea typeface="+mj-ea"/>
                <a:cs typeface="+mj-cs"/>
              </a:rPr>
              <a:t>Алгоритм решения задач:</a:t>
            </a:r>
            <a:endParaRPr kumimoji="0" lang="ru-RU" sz="4400" b="1" i="1" u="none" strike="noStrike" kern="1200" cap="none" spc="0" normalizeH="0" baseline="0" noProof="0" dirty="0" smtClean="0">
              <a:ln>
                <a:noFill/>
              </a:ln>
              <a:solidFill>
                <a:schemeClr val="tx1"/>
              </a:solidFill>
              <a:effectLst/>
              <a:uLnTx/>
              <a:uFillTx/>
              <a:latin typeface="+mj-lt"/>
              <a:ea typeface="+mj-ea"/>
              <a:cs typeface="+mj-cs"/>
            </a:endParaRPr>
          </a:p>
        </p:txBody>
      </p:sp>
      <p:sp>
        <p:nvSpPr>
          <p:cNvPr id="3" name="Содержимое 2"/>
          <p:cNvSpPr txBox="1">
            <a:spLocks/>
          </p:cNvSpPr>
          <p:nvPr/>
        </p:nvSpPr>
        <p:spPr>
          <a:xfrm>
            <a:off x="415761" y="980728"/>
            <a:ext cx="8229600" cy="3186121"/>
          </a:xfrm>
          <a:prstGeom prst="rect">
            <a:avLst/>
          </a:prstGeom>
        </p:spPr>
        <p:txBody>
          <a:bodyPr/>
          <a:lstStyle/>
          <a:p>
            <a:pPr algn="just"/>
            <a:r>
              <a:rPr lang="ru-RU" dirty="0" smtClean="0"/>
              <a:t>1. Выбирается </a:t>
            </a:r>
            <a:r>
              <a:rPr lang="ru-RU" dirty="0"/>
              <a:t>условно положительное направление тока в исследуемой ветви.</a:t>
            </a:r>
          </a:p>
          <a:p>
            <a:pPr algn="just"/>
            <a:r>
              <a:rPr lang="ru-RU" dirty="0" smtClean="0"/>
              <a:t>2. Составляется </a:t>
            </a:r>
            <a:r>
              <a:rPr lang="ru-RU" dirty="0"/>
              <a:t>эквивалентная схема замещения в виде последовательного соединения эквивалентного генератора и ветви с неизвестным током. Направление ЭДС эквивалентного генератора выбирается произвольно, главное, впоследствии учесть, что направление напряжения противоположно направлению ЭДС. Если исследуемая ветвь включает в себя в общем случае источник ЭДС </a:t>
            </a:r>
            <a:r>
              <a:rPr lang="ru-RU" i="1" dirty="0"/>
              <a:t>Е</a:t>
            </a:r>
            <a:r>
              <a:rPr lang="ru-RU" dirty="0"/>
              <a:t> и резистор </a:t>
            </a:r>
            <a:r>
              <a:rPr lang="en-US" i="1" dirty="0"/>
              <a:t>R</a:t>
            </a:r>
            <a:r>
              <a:rPr lang="ru-RU" dirty="0"/>
              <a:t>, то эквивалентная схема замещения выглядит </a:t>
            </a:r>
            <a:r>
              <a:rPr lang="ru-RU" dirty="0" smtClean="0"/>
              <a:t>так:</a:t>
            </a:r>
          </a:p>
          <a:p>
            <a:pPr algn="just"/>
            <a:endParaRPr kumimoji="0" lang="ru-RU" b="0" i="0" u="none" strike="noStrike" kern="1200" cap="none" spc="0" normalizeH="0" baseline="0" noProof="0" dirty="0">
              <a:ln>
                <a:noFill/>
              </a:ln>
              <a:solidFill>
                <a:schemeClr val="tx1"/>
              </a:solidFill>
              <a:effectLst/>
              <a:uLnTx/>
              <a:uFillTx/>
            </a:endParaRPr>
          </a:p>
          <a:p>
            <a:pPr algn="just"/>
            <a:endParaRPr lang="ru-RU" dirty="0" smtClean="0"/>
          </a:p>
          <a:p>
            <a:pPr algn="just"/>
            <a:endParaRPr kumimoji="0" lang="ru-RU" b="0" i="0" u="none" strike="noStrike" kern="1200" cap="none" spc="0" normalizeH="0" baseline="0" noProof="0" dirty="0">
              <a:ln>
                <a:noFill/>
              </a:ln>
              <a:solidFill>
                <a:schemeClr val="tx1"/>
              </a:solidFill>
              <a:effectLst/>
              <a:uLnTx/>
              <a:uFillTx/>
            </a:endParaRPr>
          </a:p>
          <a:p>
            <a:pPr algn="just"/>
            <a:endParaRPr lang="ru-RU" dirty="0" smtClean="0"/>
          </a:p>
          <a:p>
            <a:pPr algn="just"/>
            <a:endParaRPr kumimoji="0" lang="ru-RU" b="0" i="0" u="none" strike="noStrike" kern="1200" cap="none" spc="0" normalizeH="0" baseline="0" noProof="0" dirty="0">
              <a:ln>
                <a:noFill/>
              </a:ln>
              <a:solidFill>
                <a:schemeClr val="tx1"/>
              </a:solidFill>
              <a:effectLst/>
              <a:uLnTx/>
              <a:uFillTx/>
            </a:endParaRPr>
          </a:p>
          <a:p>
            <a:pPr algn="just"/>
            <a:endParaRPr lang="ru-RU" dirty="0" smtClean="0"/>
          </a:p>
          <a:p>
            <a:pPr algn="just"/>
            <a:endParaRPr kumimoji="0" lang="ru-RU" b="0" i="0" u="none" strike="noStrike" kern="1200" cap="none" spc="0" normalizeH="0" baseline="0" noProof="0" dirty="0">
              <a:ln>
                <a:noFill/>
              </a:ln>
              <a:solidFill>
                <a:schemeClr val="tx1"/>
              </a:solidFill>
              <a:effectLst/>
              <a:uLnTx/>
              <a:uFillTx/>
            </a:endParaRPr>
          </a:p>
          <a:p>
            <a:pPr algn="just"/>
            <a:endParaRPr lang="ru-RU" dirty="0" smtClean="0"/>
          </a:p>
          <a:p>
            <a:pPr algn="just"/>
            <a:r>
              <a:rPr lang="ru-RU" dirty="0" smtClean="0"/>
              <a:t>3. На </a:t>
            </a:r>
            <a:r>
              <a:rPr lang="ru-RU" dirty="0"/>
              <a:t>основе второго закона Кирхгофа записывается выражение </a:t>
            </a:r>
            <a:r>
              <a:rPr lang="ru-RU" dirty="0" smtClean="0"/>
              <a:t>для </a:t>
            </a:r>
            <a:r>
              <a:rPr lang="ru-RU" dirty="0"/>
              <a:t>нахождения тока. В рассматриваемом </a:t>
            </a:r>
            <a:r>
              <a:rPr lang="ru-RU" dirty="0" smtClean="0"/>
              <a:t>случае:</a:t>
            </a:r>
            <a:endParaRPr kumimoji="0" lang="ru-RU" b="0" i="0" u="none" strike="noStrike" kern="1200" cap="none" spc="0" normalizeH="0" baseline="0" noProof="0" dirty="0">
              <a:ln>
                <a:noFill/>
              </a:ln>
              <a:solidFill>
                <a:schemeClr val="tx1"/>
              </a:solidFill>
              <a:effectLst/>
              <a:uLnTx/>
              <a:uFillTx/>
            </a:endParaRPr>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00" y="2996952"/>
            <a:ext cx="3429000" cy="2034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0120" y="5769641"/>
            <a:ext cx="1243760" cy="7557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6300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a:stretch>
            <a:fillRect/>
          </a:stretch>
        </p:blipFill>
        <p:spPr bwMode="auto">
          <a:xfrm>
            <a:off x="2714612" y="188640"/>
            <a:ext cx="3933825" cy="457200"/>
          </a:xfrm>
          <a:prstGeom prst="rect">
            <a:avLst/>
          </a:prstGeom>
          <a:noFill/>
          <a:ln w="9525">
            <a:noFill/>
            <a:miter lim="800000"/>
            <a:headEnd/>
            <a:tailEnd/>
          </a:ln>
          <a:effectLst/>
        </p:spPr>
      </p:pic>
      <p:sp>
        <p:nvSpPr>
          <p:cNvPr id="3" name="Прямоугольник 2"/>
          <p:cNvSpPr/>
          <p:nvPr/>
        </p:nvSpPr>
        <p:spPr>
          <a:xfrm>
            <a:off x="357158" y="764704"/>
            <a:ext cx="8501122" cy="5940088"/>
          </a:xfrm>
          <a:prstGeom prst="rect">
            <a:avLst/>
          </a:prstGeom>
        </p:spPr>
        <p:txBody>
          <a:bodyPr wrap="square">
            <a:spAutoFit/>
          </a:bodyPr>
          <a:lstStyle/>
          <a:p>
            <a:pPr algn="just"/>
            <a:r>
              <a:rPr lang="ru-RU" sz="2000" b="1" dirty="0" smtClean="0"/>
              <a:t>Электрическая  цепь </a:t>
            </a:r>
            <a:r>
              <a:rPr lang="ru-RU" sz="2000" dirty="0" smtClean="0"/>
              <a:t>- совокупность  устройств  и объектов,  образующих  путь  для  электрического  тока,  электромагнитные  процессы  в  которых  могут  быть описаны  с  помощью  понятий  об электродвижущей силе(ЭДС), токе и напряжении.</a:t>
            </a:r>
            <a:r>
              <a:rPr lang="en-US" sz="2000" dirty="0" smtClean="0"/>
              <a:t> </a:t>
            </a:r>
            <a:r>
              <a:rPr lang="ru-RU" sz="2000" dirty="0" smtClean="0"/>
              <a:t>В </a:t>
            </a:r>
            <a:r>
              <a:rPr lang="ru-RU" sz="2000" dirty="0"/>
              <a:t>электрической цепи постоянного тока могут действовать как постоянные токи, так и токи, направление которых остается постоянным, а значение изменяется произвольно во времени или по какому-либо закону</a:t>
            </a:r>
            <a:r>
              <a:rPr lang="ru-RU" sz="2000" dirty="0" smtClean="0"/>
              <a:t>.</a:t>
            </a:r>
            <a:endParaRPr lang="en-US" sz="2000" dirty="0" smtClean="0"/>
          </a:p>
          <a:p>
            <a:pPr algn="just"/>
            <a:endParaRPr lang="en-US" sz="2000" dirty="0"/>
          </a:p>
          <a:p>
            <a:pPr algn="just"/>
            <a:endParaRPr lang="en-US" sz="2000" dirty="0" smtClean="0"/>
          </a:p>
          <a:p>
            <a:pPr algn="just"/>
            <a:r>
              <a:rPr lang="ru-RU" sz="2000" dirty="0" smtClean="0"/>
              <a:t>Электрическая </a:t>
            </a:r>
            <a:r>
              <a:rPr lang="ru-RU" sz="2000" dirty="0"/>
              <a:t>цепь состоит из отдельных устройств или элементов, которые по их назначению можно разделить на 3 группы. Первую группу составляют элементы, предназначенные для выработки электроэнергии (источники питания). Вторая группа — элементы, преобразующие электроэнергию в другие виды энергии (механическую, тепловую, световую, химическую и т. д.). Эти элементы называются приемниками электрической энергии (</a:t>
            </a:r>
            <a:r>
              <a:rPr lang="ru-RU" sz="2000" dirty="0" err="1"/>
              <a:t>электроприемниками</a:t>
            </a:r>
            <a:r>
              <a:rPr lang="ru-RU" sz="2000" dirty="0"/>
              <a:t>). В третью группу входят элементы, предназначенные для передачи электроэнергии от источника питания к </a:t>
            </a:r>
            <a:r>
              <a:rPr lang="ru-RU" sz="2000" dirty="0" err="1"/>
              <a:t>электроприемнику</a:t>
            </a:r>
            <a:r>
              <a:rPr lang="ru-RU" sz="2000" dirty="0"/>
              <a:t> (провода, устройства, обеспечивающие уровень и качество напряжения, и др</a:t>
            </a:r>
            <a:r>
              <a:rPr lang="ru-RU" sz="2000" dirty="0" smtClean="0"/>
              <a:t>.).</a:t>
            </a:r>
            <a:endParaRPr lang="ru-RU" sz="2000" dirty="0"/>
          </a:p>
        </p:txBody>
      </p:sp>
      <p:sp>
        <p:nvSpPr>
          <p:cNvPr id="4" name="Прямоугольник 3"/>
          <p:cNvSpPr/>
          <p:nvPr/>
        </p:nvSpPr>
        <p:spPr>
          <a:xfrm>
            <a:off x="1142976" y="2920944"/>
            <a:ext cx="3653757" cy="461665"/>
          </a:xfrm>
          <a:prstGeom prst="rect">
            <a:avLst/>
          </a:prstGeom>
        </p:spPr>
        <p:txBody>
          <a:bodyPr wrap="none">
            <a:spAutoFit/>
          </a:bodyPr>
          <a:lstStyle/>
          <a:p>
            <a:r>
              <a:rPr lang="ru-RU" sz="2400" b="1" dirty="0" smtClean="0"/>
              <a:t>Элементы  электрической</a:t>
            </a:r>
            <a:endParaRPr lang="ru-RU" sz="2400" b="1" dirty="0"/>
          </a:p>
        </p:txBody>
      </p:sp>
      <p:sp>
        <p:nvSpPr>
          <p:cNvPr id="5" name="Прямоугольник 4"/>
          <p:cNvSpPr/>
          <p:nvPr/>
        </p:nvSpPr>
        <p:spPr>
          <a:xfrm>
            <a:off x="6000760" y="2832986"/>
            <a:ext cx="1431802" cy="461665"/>
          </a:xfrm>
          <a:prstGeom prst="rect">
            <a:avLst/>
          </a:prstGeom>
        </p:spPr>
        <p:txBody>
          <a:bodyPr wrap="none">
            <a:spAutoFit/>
          </a:bodyPr>
          <a:lstStyle/>
          <a:p>
            <a:r>
              <a:rPr lang="ru-RU" sz="2400" dirty="0" smtClean="0"/>
              <a:t>активные</a:t>
            </a:r>
            <a:endParaRPr lang="ru-RU" sz="2400" dirty="0"/>
          </a:p>
        </p:txBody>
      </p:sp>
      <p:sp>
        <p:nvSpPr>
          <p:cNvPr id="6" name="Прямоугольник 5"/>
          <p:cNvSpPr/>
          <p:nvPr/>
        </p:nvSpPr>
        <p:spPr>
          <a:xfrm>
            <a:off x="6000760" y="3151776"/>
            <a:ext cx="1588833" cy="461665"/>
          </a:xfrm>
          <a:prstGeom prst="rect">
            <a:avLst/>
          </a:prstGeom>
        </p:spPr>
        <p:txBody>
          <a:bodyPr wrap="none">
            <a:spAutoFit/>
          </a:bodyPr>
          <a:lstStyle/>
          <a:p>
            <a:r>
              <a:rPr lang="ru-RU" sz="2400" dirty="0" smtClean="0"/>
              <a:t>пассивные</a:t>
            </a:r>
            <a:endParaRPr lang="ru-RU" sz="2400" dirty="0"/>
          </a:p>
        </p:txBody>
      </p:sp>
      <p:cxnSp>
        <p:nvCxnSpPr>
          <p:cNvPr id="8" name="Прямая со стрелкой 7"/>
          <p:cNvCxnSpPr/>
          <p:nvPr/>
        </p:nvCxnSpPr>
        <p:spPr>
          <a:xfrm flipV="1">
            <a:off x="4929190" y="3063820"/>
            <a:ext cx="1000132" cy="142876"/>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cxnSp>
        <p:nvCxnSpPr>
          <p:cNvPr id="10" name="Прямая со стрелкой 9"/>
          <p:cNvCxnSpPr/>
          <p:nvPr/>
        </p:nvCxnSpPr>
        <p:spPr>
          <a:xfrm>
            <a:off x="4929190" y="3206696"/>
            <a:ext cx="1000132" cy="214314"/>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2"/>
          <p:cNvSpPr txBox="1">
            <a:spLocks/>
          </p:cNvSpPr>
          <p:nvPr/>
        </p:nvSpPr>
        <p:spPr>
          <a:xfrm>
            <a:off x="571472" y="116632"/>
            <a:ext cx="8229600" cy="2071702"/>
          </a:xfrm>
          <a:prstGeom prst="rect">
            <a:avLst/>
          </a:prstGeom>
        </p:spPr>
        <p:txBody>
          <a:bodyPr/>
          <a:lstStyle/>
          <a:p>
            <a:pPr algn="just"/>
            <a:r>
              <a:rPr lang="ru-RU" dirty="0" smtClean="0"/>
              <a:t>4. ЭДС </a:t>
            </a:r>
            <a:r>
              <a:rPr lang="ru-RU" dirty="0"/>
              <a:t>эквивалентного </a:t>
            </a:r>
            <a:r>
              <a:rPr lang="ru-RU" dirty="0" smtClean="0"/>
              <a:t>генератора определяется </a:t>
            </a:r>
            <a:r>
              <a:rPr lang="ru-RU" dirty="0"/>
              <a:t>по режиму холостого хода</a:t>
            </a:r>
            <a:r>
              <a:rPr lang="ru-RU" i="1" dirty="0"/>
              <a:t> </a:t>
            </a:r>
            <a:r>
              <a:rPr lang="ru-RU" i="1" dirty="0" err="1" smtClean="0"/>
              <a:t>Е</a:t>
            </a:r>
            <a:r>
              <a:rPr lang="ru-RU" i="1" baseline="-25000" dirty="0" err="1" smtClean="0"/>
              <a:t>эт</a:t>
            </a:r>
            <a:r>
              <a:rPr lang="ru-RU" i="1" dirty="0" smtClean="0"/>
              <a:t>=</a:t>
            </a:r>
            <a:r>
              <a:rPr lang="en-US" dirty="0" err="1" smtClean="0"/>
              <a:t>U</a:t>
            </a:r>
            <a:r>
              <a:rPr lang="en-US" baseline="-25000" dirty="0" err="1" smtClean="0"/>
              <a:t>abxx</a:t>
            </a:r>
            <a:r>
              <a:rPr lang="ru-RU" dirty="0" smtClean="0"/>
              <a:t>, </a:t>
            </a:r>
            <a:r>
              <a:rPr lang="ru-RU" dirty="0"/>
              <a:t>т.е. при разорванной ветви с </a:t>
            </a:r>
            <a:r>
              <a:rPr lang="ru-RU" dirty="0" smtClean="0"/>
              <a:t>неизвестным током</a:t>
            </a:r>
            <a:r>
              <a:rPr lang="en-US" dirty="0"/>
              <a:t>,</a:t>
            </a:r>
            <a:r>
              <a:rPr lang="ru-RU" dirty="0" smtClean="0"/>
              <a:t> </a:t>
            </a:r>
            <a:r>
              <a:rPr lang="ru-RU" dirty="0"/>
              <a:t>причем</a:t>
            </a:r>
            <a:r>
              <a:rPr lang="ru-RU" i="1" dirty="0"/>
              <a:t> а</a:t>
            </a:r>
            <a:r>
              <a:rPr lang="ru-RU" dirty="0"/>
              <a:t> и</a:t>
            </a:r>
            <a:r>
              <a:rPr lang="ru-RU" i="1" dirty="0"/>
              <a:t> </a:t>
            </a:r>
            <a:r>
              <a:rPr lang="en-US" i="1" dirty="0"/>
              <a:t>b</a:t>
            </a:r>
            <a:r>
              <a:rPr lang="en-US" dirty="0"/>
              <a:t> </a:t>
            </a:r>
            <a:r>
              <a:rPr lang="ru-RU" dirty="0"/>
              <a:t>- зажимы, к которым подключается ветвь с искомым током в заданной сложной электрической цепи.</a:t>
            </a:r>
          </a:p>
          <a:p>
            <a:pPr algn="just"/>
            <a:r>
              <a:rPr lang="ru-RU" dirty="0"/>
              <a:t>Для конкретной схемы эквивалентному генератору, работающему на холостом ходу, соответствует исходная схема без исследуемой ветви. Любым из известных методов (методом контурных токов; по уравнениям, составленным согласно первому и второму законам Кирхгофа; или методом </a:t>
            </a:r>
            <a:r>
              <a:rPr lang="ru-RU" dirty="0" err="1"/>
              <a:t>междуузлового</a:t>
            </a:r>
            <a:r>
              <a:rPr lang="ru-RU" dirty="0"/>
              <a:t> напряжения, но для случая только двух потенциальных узлов) определяются токи в ветвях, а затем на основе второго закона Кирхгофа - напряжение между теми точками, к которым в исходной схеме подключена исследуемая ветвь.</a:t>
            </a:r>
          </a:p>
          <a:p>
            <a:pPr algn="just"/>
            <a:r>
              <a:rPr lang="en-US" dirty="0" smtClean="0"/>
              <a:t>5</a:t>
            </a:r>
            <a:r>
              <a:rPr lang="ru-RU" dirty="0" smtClean="0"/>
              <a:t>.</a:t>
            </a:r>
            <a:r>
              <a:rPr lang="en-US" dirty="0" smtClean="0"/>
              <a:t> </a:t>
            </a:r>
            <a:r>
              <a:rPr lang="ru-RU" dirty="0" smtClean="0"/>
              <a:t>Внутреннее </a:t>
            </a:r>
            <a:r>
              <a:rPr lang="ru-RU" dirty="0"/>
              <a:t>сопротивление эквивалентного генератора </a:t>
            </a:r>
            <a:r>
              <a:rPr lang="en-US" i="1" dirty="0" smtClean="0"/>
              <a:t>R</a:t>
            </a:r>
            <a:r>
              <a:rPr lang="ru-RU" baseline="-25000" dirty="0" err="1" smtClean="0"/>
              <a:t>эг</a:t>
            </a:r>
            <a:r>
              <a:rPr lang="ru-RU" baseline="-25000" dirty="0" smtClean="0"/>
              <a:t> </a:t>
            </a:r>
            <a:r>
              <a:rPr lang="ru-RU" dirty="0"/>
              <a:t>также определяется по схеме, соответствующей эквивалентному генератору, работающему на холостом ходу, но преобразованной в пассивный двухполюсник (ПД) следующим образом: идеальные источники ЭДС заменяются их внутренними (нулевыми) сопротивлениями (т.е. </a:t>
            </a:r>
            <a:r>
              <a:rPr lang="ru-RU" dirty="0" err="1"/>
              <a:t>закорачиваются</a:t>
            </a:r>
            <a:r>
              <a:rPr lang="ru-RU" dirty="0"/>
              <a:t>), а ветви с идеальными источниками тока разрываются, что адекватно введению бесконечно больших их внутренних сопротивлений и соответствует холостому ходу источников тока. Таким образом,</a:t>
            </a:r>
            <a:r>
              <a:rPr lang="ru-RU" i="1" dirty="0"/>
              <a:t> </a:t>
            </a:r>
            <a:r>
              <a:rPr lang="en-US" i="1" dirty="0" smtClean="0"/>
              <a:t>R</a:t>
            </a:r>
            <a:r>
              <a:rPr lang="ru-RU" i="1" baseline="-25000" dirty="0" err="1" smtClean="0"/>
              <a:t>эг</a:t>
            </a:r>
            <a:r>
              <a:rPr lang="en-US" i="1" dirty="0" smtClean="0"/>
              <a:t> </a:t>
            </a:r>
            <a:r>
              <a:rPr lang="en-US" i="1" dirty="0"/>
              <a:t>=</a:t>
            </a:r>
            <a:r>
              <a:rPr lang="en-US" i="1" dirty="0" err="1" smtClean="0"/>
              <a:t>R</a:t>
            </a:r>
            <a:r>
              <a:rPr lang="en-US" i="1" baseline="-25000" dirty="0" err="1" smtClean="0"/>
              <a:t>abxx</a:t>
            </a:r>
            <a:r>
              <a:rPr lang="ru-RU" dirty="0" smtClean="0"/>
              <a:t> </a:t>
            </a:r>
            <a:r>
              <a:rPr lang="ru-RU" dirty="0"/>
              <a:t>,где</a:t>
            </a:r>
            <a:r>
              <a:rPr lang="ru-RU" i="1" dirty="0"/>
              <a:t> </a:t>
            </a:r>
            <a:r>
              <a:rPr lang="en-US" i="1" dirty="0" err="1"/>
              <a:t>R</a:t>
            </a:r>
            <a:r>
              <a:rPr lang="en-US" i="1" baseline="-25000" dirty="0" err="1"/>
              <a:t>abxx</a:t>
            </a:r>
            <a:r>
              <a:rPr lang="en-US" i="1" dirty="0" smtClean="0"/>
              <a:t> </a:t>
            </a:r>
            <a:r>
              <a:rPr lang="ru-RU" i="1" dirty="0"/>
              <a:t>-</a:t>
            </a:r>
            <a:r>
              <a:rPr lang="ru-RU" dirty="0"/>
              <a:t> общее (входное, </a:t>
            </a:r>
            <a:r>
              <a:rPr lang="ru-RU" dirty="0" smtClean="0"/>
              <a:t>эквивалентное</a:t>
            </a:r>
            <a:r>
              <a:rPr lang="ru-RU" dirty="0"/>
              <a:t>) сопротивление пассивного двухполюсника, полученного </a:t>
            </a:r>
            <a:r>
              <a:rPr lang="ru-RU" dirty="0" smtClean="0"/>
              <a:t>из</a:t>
            </a:r>
            <a:r>
              <a:rPr lang="ru-RU" dirty="0"/>
              <a:t> схемы эквивалентного генератора, работающего на холостом ходу, относительно тех зажимов, к которым в исходной схеме подключается ветвь с неизвестным током.</a:t>
            </a:r>
          </a:p>
          <a:p>
            <a:pPr algn="just"/>
            <a:r>
              <a:rPr lang="ru-RU" dirty="0"/>
              <a:t>6. Путем подстановки найденных значений</a:t>
            </a:r>
            <a:r>
              <a:rPr lang="ru-RU" i="1" dirty="0"/>
              <a:t> </a:t>
            </a:r>
            <a:r>
              <a:rPr lang="ru-RU" i="1" dirty="0" err="1"/>
              <a:t>Е</a:t>
            </a:r>
            <a:r>
              <a:rPr lang="ru-RU" i="1" baseline="-25000" dirty="0" err="1"/>
              <a:t>эг</a:t>
            </a:r>
            <a:r>
              <a:rPr lang="ru-RU" dirty="0"/>
              <a:t> и</a:t>
            </a:r>
            <a:r>
              <a:rPr lang="ru-RU" i="1" dirty="0"/>
              <a:t> </a:t>
            </a:r>
            <a:r>
              <a:rPr lang="en-US" i="1" dirty="0" smtClean="0"/>
              <a:t>R</a:t>
            </a:r>
            <a:r>
              <a:rPr lang="ru-RU" i="1" baseline="-25000" dirty="0" err="1" smtClean="0"/>
              <a:t>эг</a:t>
            </a:r>
            <a:r>
              <a:rPr lang="en-US" dirty="0" smtClean="0"/>
              <a:t> </a:t>
            </a:r>
            <a:r>
              <a:rPr lang="ru-RU" dirty="0"/>
              <a:t>в </a:t>
            </a:r>
            <a:r>
              <a:rPr lang="ru-RU" dirty="0" smtClean="0"/>
              <a:t>формулу рассчитывается </a:t>
            </a:r>
            <a:r>
              <a:rPr lang="ru-RU" dirty="0"/>
              <a:t>величина тока в заданной ветви.</a:t>
            </a:r>
          </a:p>
          <a:p>
            <a:pPr algn="just"/>
            <a:endParaRPr lang="ru-RU" dirty="0"/>
          </a:p>
        </p:txBody>
      </p:sp>
    </p:spTree>
    <p:extLst>
      <p:ext uri="{BB962C8B-B14F-4D97-AF65-F5344CB8AC3E}">
        <p14:creationId xmlns:p14="http://schemas.microsoft.com/office/powerpoint/2010/main" val="33911521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14678" y="357166"/>
            <a:ext cx="2730235" cy="369332"/>
          </a:xfrm>
          <a:prstGeom prst="rect">
            <a:avLst/>
          </a:prstGeom>
        </p:spPr>
        <p:txBody>
          <a:bodyPr wrap="none">
            <a:spAutoFit/>
          </a:bodyPr>
          <a:lstStyle/>
          <a:p>
            <a:r>
              <a:rPr lang="ru-RU" b="1" dirty="0" smtClean="0"/>
              <a:t>Примеры решения задач</a:t>
            </a:r>
            <a:endParaRPr lang="ru-RU" b="1" dirty="0"/>
          </a:p>
        </p:txBody>
      </p:sp>
      <p:pic>
        <p:nvPicPr>
          <p:cNvPr id="1026" name="Picture 2"/>
          <p:cNvPicPr>
            <a:picLocks noChangeAspect="1" noChangeArrowheads="1"/>
          </p:cNvPicPr>
          <p:nvPr/>
        </p:nvPicPr>
        <p:blipFill>
          <a:blip r:embed="rId2" cstate="print"/>
          <a:srcRect/>
          <a:stretch>
            <a:fillRect/>
          </a:stretch>
        </p:blipFill>
        <p:spPr bwMode="auto">
          <a:xfrm>
            <a:off x="4929190" y="2071678"/>
            <a:ext cx="3930626" cy="2000264"/>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cstate="print"/>
          <a:srcRect/>
          <a:stretch>
            <a:fillRect/>
          </a:stretch>
        </p:blipFill>
        <p:spPr bwMode="auto">
          <a:xfrm>
            <a:off x="285720" y="785794"/>
            <a:ext cx="8529654" cy="1296560"/>
          </a:xfrm>
          <a:prstGeom prst="rect">
            <a:avLst/>
          </a:prstGeom>
          <a:noFill/>
          <a:ln w="9525">
            <a:noFill/>
            <a:miter lim="800000"/>
            <a:headEnd/>
            <a:tailEnd/>
          </a:ln>
          <a:effectLst/>
        </p:spPr>
      </p:pic>
      <p:sp>
        <p:nvSpPr>
          <p:cNvPr id="5" name="Прямоугольник 4"/>
          <p:cNvSpPr/>
          <p:nvPr/>
        </p:nvSpPr>
        <p:spPr>
          <a:xfrm>
            <a:off x="214282" y="2571744"/>
            <a:ext cx="4572000" cy="1323439"/>
          </a:xfrm>
          <a:prstGeom prst="rect">
            <a:avLst/>
          </a:prstGeom>
        </p:spPr>
        <p:txBody>
          <a:bodyPr>
            <a:spAutoFit/>
          </a:bodyPr>
          <a:lstStyle/>
          <a:p>
            <a:r>
              <a:rPr lang="ru-RU" sz="2000" b="1" dirty="0" smtClean="0"/>
              <a:t>РЕШЕНИЕ 1:</a:t>
            </a:r>
          </a:p>
          <a:p>
            <a:r>
              <a:rPr lang="ru-RU" sz="2000" i="1" dirty="0" smtClean="0"/>
              <a:t>На  основе  уравнений,  составленных  по первому  и  второму  законам Кирхгофа</a:t>
            </a:r>
            <a:r>
              <a:rPr lang="ru-RU" sz="2000" dirty="0" smtClean="0"/>
              <a:t>.</a:t>
            </a:r>
            <a:endParaRPr lang="ru-RU" sz="2000" dirty="0"/>
          </a:p>
        </p:txBody>
      </p:sp>
      <p:sp>
        <p:nvSpPr>
          <p:cNvPr id="7" name="Прямоугольник 6"/>
          <p:cNvSpPr/>
          <p:nvPr/>
        </p:nvSpPr>
        <p:spPr>
          <a:xfrm>
            <a:off x="214282" y="4143380"/>
            <a:ext cx="8501122" cy="1323439"/>
          </a:xfrm>
          <a:prstGeom prst="rect">
            <a:avLst/>
          </a:prstGeom>
        </p:spPr>
        <p:txBody>
          <a:bodyPr wrap="square">
            <a:spAutoFit/>
          </a:bodyPr>
          <a:lstStyle/>
          <a:p>
            <a:pPr algn="just"/>
            <a:r>
              <a:rPr lang="ru-RU" sz="2000" dirty="0" smtClean="0"/>
              <a:t>1.  Выбираются  условно  положительные  направления  токов  в ветвях. </a:t>
            </a:r>
          </a:p>
          <a:p>
            <a:pPr algn="just"/>
            <a:r>
              <a:rPr lang="ru-RU" sz="2000" dirty="0" smtClean="0"/>
              <a:t>2.  Составляются  уравнения  на  основе  первого  закона  Кирхгофа для  любых  трех  потенциальных  узлов  из  четырех</a:t>
            </a:r>
            <a:r>
              <a:rPr lang="en-US" sz="2000" dirty="0" smtClean="0"/>
              <a:t> </a:t>
            </a:r>
            <a:r>
              <a:rPr lang="ru-RU" sz="2000" dirty="0" smtClean="0"/>
              <a:t>(H, C, G, F),  имеющихся в схеме:</a:t>
            </a:r>
            <a:endParaRPr lang="ru-RU" sz="2000" dirty="0"/>
          </a:p>
        </p:txBody>
      </p:sp>
      <p:pic>
        <p:nvPicPr>
          <p:cNvPr id="1029" name="Picture 5"/>
          <p:cNvPicPr>
            <a:picLocks noChangeAspect="1" noChangeArrowheads="1"/>
          </p:cNvPicPr>
          <p:nvPr/>
        </p:nvPicPr>
        <p:blipFill>
          <a:blip r:embed="rId4" cstate="print"/>
          <a:srcRect/>
          <a:stretch>
            <a:fillRect/>
          </a:stretch>
        </p:blipFill>
        <p:spPr bwMode="auto">
          <a:xfrm>
            <a:off x="2694219" y="5357827"/>
            <a:ext cx="3601800" cy="1143007"/>
          </a:xfrm>
          <a:prstGeom prst="rect">
            <a:avLst/>
          </a:prstGeom>
          <a:noFill/>
          <a:ln w="9525">
            <a:noFill/>
            <a:miter lim="800000"/>
            <a:headEnd/>
            <a:tailEnd/>
          </a:ln>
          <a:effectLst/>
        </p:spPr>
      </p:pic>
    </p:spTree>
    <p:extLst>
      <p:ext uri="{BB962C8B-B14F-4D97-AF65-F5344CB8AC3E}">
        <p14:creationId xmlns:p14="http://schemas.microsoft.com/office/powerpoint/2010/main" val="17541079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357166"/>
            <a:ext cx="4429156" cy="2554545"/>
          </a:xfrm>
          <a:prstGeom prst="rect">
            <a:avLst/>
          </a:prstGeom>
        </p:spPr>
        <p:txBody>
          <a:bodyPr wrap="square">
            <a:spAutoFit/>
          </a:bodyPr>
          <a:lstStyle/>
          <a:p>
            <a:pPr algn="just"/>
            <a:r>
              <a:rPr lang="ru-RU" sz="2000" dirty="0" smtClean="0"/>
              <a:t>3.  Составляются  уравнения  на  основе  второго  закона  Кирхгофа</a:t>
            </a:r>
          </a:p>
          <a:p>
            <a:pPr algn="just"/>
            <a:r>
              <a:rPr lang="ru-RU" sz="2000" dirty="0" smtClean="0"/>
              <a:t>для  любых  трех  независимых  замкнутых  контуров  с  учетом  предварительно  выбранных  положительных  направлений  обхода  этих  контуров</a:t>
            </a:r>
            <a:r>
              <a:rPr lang="en-US" sz="2000" dirty="0" smtClean="0"/>
              <a:t> </a:t>
            </a:r>
            <a:r>
              <a:rPr lang="ru-RU" sz="2000" dirty="0" smtClean="0"/>
              <a:t>(например, по часовой стрелке):</a:t>
            </a:r>
            <a:endParaRPr lang="ru-RU" sz="2000" dirty="0"/>
          </a:p>
        </p:txBody>
      </p:sp>
      <p:pic>
        <p:nvPicPr>
          <p:cNvPr id="3" name="Picture 2"/>
          <p:cNvPicPr>
            <a:picLocks noChangeAspect="1" noChangeArrowheads="1"/>
          </p:cNvPicPr>
          <p:nvPr/>
        </p:nvPicPr>
        <p:blipFill>
          <a:blip r:embed="rId2" cstate="print"/>
          <a:srcRect/>
          <a:stretch>
            <a:fillRect/>
          </a:stretch>
        </p:blipFill>
        <p:spPr bwMode="auto">
          <a:xfrm>
            <a:off x="4857752" y="642918"/>
            <a:ext cx="3930626" cy="2000264"/>
          </a:xfrm>
          <a:prstGeom prst="rect">
            <a:avLst/>
          </a:prstGeom>
          <a:noFill/>
          <a:ln w="9525">
            <a:noFill/>
            <a:miter lim="800000"/>
            <a:headEnd/>
            <a:tailEnd/>
          </a:ln>
          <a:effectLst/>
        </p:spPr>
      </p:pic>
      <p:pic>
        <p:nvPicPr>
          <p:cNvPr id="2050" name="Picture 2"/>
          <p:cNvPicPr>
            <a:picLocks noChangeAspect="1" noChangeArrowheads="1"/>
          </p:cNvPicPr>
          <p:nvPr/>
        </p:nvPicPr>
        <p:blipFill>
          <a:blip r:embed="rId3" cstate="print"/>
          <a:srcRect/>
          <a:stretch>
            <a:fillRect/>
          </a:stretch>
        </p:blipFill>
        <p:spPr bwMode="auto">
          <a:xfrm>
            <a:off x="642910" y="3000372"/>
            <a:ext cx="5686435" cy="298951"/>
          </a:xfrm>
          <a:prstGeom prst="rect">
            <a:avLst/>
          </a:prstGeom>
          <a:noFill/>
          <a:ln w="9525">
            <a:noFill/>
            <a:miter lim="800000"/>
            <a:headEnd/>
            <a:tailEnd/>
          </a:ln>
          <a:effectLst/>
        </p:spPr>
      </p:pic>
      <p:pic>
        <p:nvPicPr>
          <p:cNvPr id="2051" name="Picture 3"/>
          <p:cNvPicPr>
            <a:picLocks noChangeAspect="1" noChangeArrowheads="1"/>
          </p:cNvPicPr>
          <p:nvPr/>
        </p:nvPicPr>
        <p:blipFill>
          <a:blip r:embed="rId4" cstate="print"/>
          <a:srcRect/>
          <a:stretch>
            <a:fillRect/>
          </a:stretch>
        </p:blipFill>
        <p:spPr bwMode="auto">
          <a:xfrm>
            <a:off x="571473" y="3375622"/>
            <a:ext cx="5572164" cy="704527"/>
          </a:xfrm>
          <a:prstGeom prst="rect">
            <a:avLst/>
          </a:prstGeom>
          <a:noFill/>
          <a:ln w="9525">
            <a:noFill/>
            <a:miter lim="800000"/>
            <a:headEnd/>
            <a:tailEnd/>
          </a:ln>
          <a:effectLst/>
        </p:spPr>
      </p:pic>
      <p:sp>
        <p:nvSpPr>
          <p:cNvPr id="6" name="Прямоугольник 5"/>
          <p:cNvSpPr/>
          <p:nvPr/>
        </p:nvSpPr>
        <p:spPr>
          <a:xfrm>
            <a:off x="500034" y="4286256"/>
            <a:ext cx="8286808" cy="707886"/>
          </a:xfrm>
          <a:prstGeom prst="rect">
            <a:avLst/>
          </a:prstGeom>
        </p:spPr>
        <p:txBody>
          <a:bodyPr wrap="square">
            <a:spAutoFit/>
          </a:bodyPr>
          <a:lstStyle/>
          <a:p>
            <a:pPr algn="just"/>
            <a:r>
              <a:rPr lang="ru-RU" sz="2000" dirty="0" smtClean="0"/>
              <a:t>4.  Из  решения  системы  записанных  выше  шести  уравнений  получаются следующие значения токов:</a:t>
            </a:r>
            <a:endParaRPr lang="ru-RU" sz="2000" dirty="0"/>
          </a:p>
        </p:txBody>
      </p:sp>
      <p:pic>
        <p:nvPicPr>
          <p:cNvPr id="2052" name="Picture 4"/>
          <p:cNvPicPr>
            <a:picLocks noChangeAspect="1" noChangeArrowheads="1"/>
          </p:cNvPicPr>
          <p:nvPr/>
        </p:nvPicPr>
        <p:blipFill>
          <a:blip r:embed="rId5" cstate="print"/>
          <a:srcRect/>
          <a:stretch>
            <a:fillRect/>
          </a:stretch>
        </p:blipFill>
        <p:spPr bwMode="auto">
          <a:xfrm>
            <a:off x="2071670" y="5000636"/>
            <a:ext cx="5410206" cy="305597"/>
          </a:xfrm>
          <a:prstGeom prst="rect">
            <a:avLst/>
          </a:prstGeom>
          <a:noFill/>
          <a:ln w="9525">
            <a:noFill/>
            <a:miter lim="800000"/>
            <a:headEnd/>
            <a:tailEnd/>
          </a:ln>
          <a:effectLst/>
        </p:spPr>
      </p:pic>
      <p:sp>
        <p:nvSpPr>
          <p:cNvPr id="8" name="Прямоугольник 7"/>
          <p:cNvSpPr/>
          <p:nvPr/>
        </p:nvSpPr>
        <p:spPr>
          <a:xfrm>
            <a:off x="500034" y="5429264"/>
            <a:ext cx="8215370" cy="707886"/>
          </a:xfrm>
          <a:prstGeom prst="rect">
            <a:avLst/>
          </a:prstGeom>
        </p:spPr>
        <p:txBody>
          <a:bodyPr wrap="square">
            <a:spAutoFit/>
          </a:bodyPr>
          <a:lstStyle/>
          <a:p>
            <a:pPr algn="just"/>
            <a:r>
              <a:rPr lang="ru-RU" sz="2000" dirty="0" smtClean="0"/>
              <a:t>Поскольку  полученные  значения  всех  токов  положительны, предварительно выбранные их направления верны.</a:t>
            </a:r>
            <a:endParaRPr lang="ru-RU" sz="2000" dirty="0"/>
          </a:p>
        </p:txBody>
      </p:sp>
    </p:spTree>
    <p:extLst>
      <p:ext uri="{BB962C8B-B14F-4D97-AF65-F5344CB8AC3E}">
        <p14:creationId xmlns:p14="http://schemas.microsoft.com/office/powerpoint/2010/main" val="3511756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42910" y="357166"/>
            <a:ext cx="4268989" cy="707886"/>
          </a:xfrm>
          <a:prstGeom prst="rect">
            <a:avLst/>
          </a:prstGeom>
        </p:spPr>
        <p:txBody>
          <a:bodyPr wrap="none">
            <a:spAutoFit/>
          </a:bodyPr>
          <a:lstStyle/>
          <a:p>
            <a:r>
              <a:rPr lang="ru-RU" sz="2000" b="1" dirty="0" smtClean="0"/>
              <a:t>РЕШЕНИЕ 2:</a:t>
            </a:r>
          </a:p>
          <a:p>
            <a:r>
              <a:rPr lang="ru-RU" sz="2000" i="1" dirty="0" smtClean="0"/>
              <a:t>Согласно методу контурных токов:</a:t>
            </a:r>
            <a:endParaRPr lang="ru-RU" sz="2000" i="1" dirty="0"/>
          </a:p>
        </p:txBody>
      </p:sp>
      <p:sp>
        <p:nvSpPr>
          <p:cNvPr id="4" name="Прямоугольник 3"/>
          <p:cNvSpPr/>
          <p:nvPr/>
        </p:nvSpPr>
        <p:spPr>
          <a:xfrm>
            <a:off x="428596" y="1214422"/>
            <a:ext cx="4643438" cy="1631216"/>
          </a:xfrm>
          <a:prstGeom prst="rect">
            <a:avLst/>
          </a:prstGeom>
        </p:spPr>
        <p:txBody>
          <a:bodyPr wrap="square">
            <a:spAutoFit/>
          </a:bodyPr>
          <a:lstStyle/>
          <a:p>
            <a:pPr algn="just"/>
            <a:r>
              <a:rPr lang="ru-RU" sz="2000" dirty="0" smtClean="0"/>
              <a:t>1.  Выбираются  условно положительные  направления  токов  в ветвях, а также контурных токов в трех независимых контурах (например, по часовой стрелке).</a:t>
            </a:r>
            <a:endParaRPr lang="ru-RU" sz="2000" dirty="0"/>
          </a:p>
        </p:txBody>
      </p:sp>
      <p:sp>
        <p:nvSpPr>
          <p:cNvPr id="5" name="Прямоугольник 4"/>
          <p:cNvSpPr/>
          <p:nvPr/>
        </p:nvSpPr>
        <p:spPr>
          <a:xfrm>
            <a:off x="428596" y="2786058"/>
            <a:ext cx="8358246" cy="707886"/>
          </a:xfrm>
          <a:prstGeom prst="rect">
            <a:avLst/>
          </a:prstGeom>
        </p:spPr>
        <p:txBody>
          <a:bodyPr wrap="square">
            <a:spAutoFit/>
          </a:bodyPr>
          <a:lstStyle/>
          <a:p>
            <a:pPr algn="just"/>
            <a:r>
              <a:rPr lang="ru-RU" sz="2000" dirty="0" smtClean="0"/>
              <a:t>2.  Составляются  уравнения  по  второму  закону  Кирхгофа  относительно  контурных  токов  для  трех  ранее  выбранных  независимых контуров:</a:t>
            </a:r>
            <a:endParaRPr lang="ru-RU" sz="2000" dirty="0"/>
          </a:p>
        </p:txBody>
      </p:sp>
      <p:pic>
        <p:nvPicPr>
          <p:cNvPr id="3074" name="Picture 2"/>
          <p:cNvPicPr>
            <a:picLocks noChangeAspect="1" noChangeArrowheads="1"/>
          </p:cNvPicPr>
          <p:nvPr/>
        </p:nvPicPr>
        <p:blipFill>
          <a:blip r:embed="rId2" cstate="print"/>
          <a:srcRect/>
          <a:stretch>
            <a:fillRect/>
          </a:stretch>
        </p:blipFill>
        <p:spPr bwMode="auto">
          <a:xfrm>
            <a:off x="714348" y="3571876"/>
            <a:ext cx="5680758" cy="1276352"/>
          </a:xfrm>
          <a:prstGeom prst="rect">
            <a:avLst/>
          </a:prstGeom>
          <a:noFill/>
          <a:ln w="9525">
            <a:noFill/>
            <a:miter lim="800000"/>
            <a:headEnd/>
            <a:tailEnd/>
          </a:ln>
          <a:effectLst/>
        </p:spPr>
      </p:pic>
      <p:sp>
        <p:nvSpPr>
          <p:cNvPr id="7" name="Прямоугольник 6"/>
          <p:cNvSpPr/>
          <p:nvPr/>
        </p:nvSpPr>
        <p:spPr>
          <a:xfrm>
            <a:off x="428596" y="5000636"/>
            <a:ext cx="8001056" cy="400110"/>
          </a:xfrm>
          <a:prstGeom prst="rect">
            <a:avLst/>
          </a:prstGeom>
        </p:spPr>
        <p:txBody>
          <a:bodyPr wrap="square">
            <a:spAutoFit/>
          </a:bodyPr>
          <a:lstStyle/>
          <a:p>
            <a:r>
              <a:rPr lang="ru-RU" sz="2000" dirty="0" smtClean="0"/>
              <a:t>3. Решение согласно методу Гаусса дает следующие результаты:</a:t>
            </a:r>
            <a:endParaRPr lang="ru-RU" sz="2000" dirty="0"/>
          </a:p>
        </p:txBody>
      </p:sp>
      <p:pic>
        <p:nvPicPr>
          <p:cNvPr id="3075" name="Picture 3"/>
          <p:cNvPicPr>
            <a:picLocks noChangeAspect="1" noChangeArrowheads="1"/>
          </p:cNvPicPr>
          <p:nvPr/>
        </p:nvPicPr>
        <p:blipFill>
          <a:blip r:embed="rId3" cstate="print"/>
          <a:srcRect/>
          <a:stretch>
            <a:fillRect/>
          </a:stretch>
        </p:blipFill>
        <p:spPr bwMode="auto">
          <a:xfrm>
            <a:off x="1714480" y="5500702"/>
            <a:ext cx="3357586" cy="321685"/>
          </a:xfrm>
          <a:prstGeom prst="rect">
            <a:avLst/>
          </a:prstGeom>
          <a:noFill/>
          <a:ln w="9525">
            <a:noFill/>
            <a:miter lim="800000"/>
            <a:headEnd/>
            <a:tailEnd/>
          </a:ln>
          <a:effec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9783" y="692696"/>
            <a:ext cx="3674558" cy="187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26437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571480"/>
            <a:ext cx="4643470" cy="707886"/>
          </a:xfrm>
          <a:prstGeom prst="rect">
            <a:avLst/>
          </a:prstGeom>
        </p:spPr>
        <p:txBody>
          <a:bodyPr wrap="square">
            <a:spAutoFit/>
          </a:bodyPr>
          <a:lstStyle/>
          <a:p>
            <a:pPr algn="just"/>
            <a:r>
              <a:rPr lang="ru-RU" sz="2000" dirty="0" smtClean="0"/>
              <a:t>4.  Определяются  значения  токов  в  ветвях  через  </a:t>
            </a:r>
            <a:r>
              <a:rPr lang="ru-RU" sz="2000" dirty="0" err="1" smtClean="0"/>
              <a:t>рассчитанныеконтурные</a:t>
            </a:r>
            <a:r>
              <a:rPr lang="ru-RU" sz="2000" dirty="0" smtClean="0"/>
              <a:t>:</a:t>
            </a:r>
            <a:endParaRPr lang="ru-RU" sz="2000" dirty="0"/>
          </a:p>
        </p:txBody>
      </p:sp>
      <p:pic>
        <p:nvPicPr>
          <p:cNvPr id="4098" name="Picture 2"/>
          <p:cNvPicPr>
            <a:picLocks noChangeAspect="1" noChangeArrowheads="1"/>
          </p:cNvPicPr>
          <p:nvPr/>
        </p:nvPicPr>
        <p:blipFill>
          <a:blip r:embed="rId2" cstate="print"/>
          <a:srcRect/>
          <a:stretch>
            <a:fillRect/>
          </a:stretch>
        </p:blipFill>
        <p:spPr bwMode="auto">
          <a:xfrm>
            <a:off x="857224" y="1428736"/>
            <a:ext cx="3595694" cy="950291"/>
          </a:xfrm>
          <a:prstGeom prst="rect">
            <a:avLst/>
          </a:prstGeom>
          <a:noFill/>
          <a:ln w="9525">
            <a:noFill/>
            <a:miter lim="800000"/>
            <a:headEnd/>
            <a:tailEnd/>
          </a:ln>
          <a:effectLst/>
        </p:spPr>
      </p:pic>
      <p:sp>
        <p:nvSpPr>
          <p:cNvPr id="5" name="Прямоугольник 4"/>
          <p:cNvSpPr/>
          <p:nvPr/>
        </p:nvSpPr>
        <p:spPr>
          <a:xfrm>
            <a:off x="285720" y="2828836"/>
            <a:ext cx="8429684" cy="707886"/>
          </a:xfrm>
          <a:prstGeom prst="rect">
            <a:avLst/>
          </a:prstGeom>
        </p:spPr>
        <p:txBody>
          <a:bodyPr wrap="square">
            <a:spAutoFit/>
          </a:bodyPr>
          <a:lstStyle/>
          <a:p>
            <a:r>
              <a:rPr lang="ru-RU" sz="2000" dirty="0" smtClean="0"/>
              <a:t>5.  Уравнение  баланса  мощностей  на  основе  закона  сохранения энергии для рассматриваемой схемы записывается так: </a:t>
            </a:r>
            <a:endParaRPr lang="ru-RU" sz="2000" dirty="0"/>
          </a:p>
        </p:txBody>
      </p:sp>
      <p:pic>
        <p:nvPicPr>
          <p:cNvPr id="4100" name="Picture 4"/>
          <p:cNvPicPr>
            <a:picLocks noChangeAspect="1" noChangeArrowheads="1"/>
          </p:cNvPicPr>
          <p:nvPr/>
        </p:nvPicPr>
        <p:blipFill>
          <a:blip r:embed="rId3" cstate="print"/>
          <a:srcRect/>
          <a:stretch>
            <a:fillRect/>
          </a:stretch>
        </p:blipFill>
        <p:spPr bwMode="auto">
          <a:xfrm>
            <a:off x="500034" y="3857628"/>
            <a:ext cx="7572396" cy="1205588"/>
          </a:xfrm>
          <a:prstGeom prst="rect">
            <a:avLst/>
          </a:prstGeom>
          <a:noFill/>
          <a:ln w="9525">
            <a:noFill/>
            <a:miter lim="800000"/>
            <a:headEnd/>
            <a:tailEnd/>
          </a:ln>
          <a:effec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39783" y="692696"/>
            <a:ext cx="3674558" cy="18736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25446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ChangeAspect="1" noChangeArrowheads="1"/>
          </p:cNvPicPr>
          <p:nvPr/>
        </p:nvPicPr>
        <p:blipFill>
          <a:blip r:embed="rId2" cstate="print"/>
          <a:srcRect/>
          <a:stretch>
            <a:fillRect/>
          </a:stretch>
        </p:blipFill>
        <p:spPr bwMode="auto">
          <a:xfrm>
            <a:off x="3000364" y="285728"/>
            <a:ext cx="3643308" cy="445293"/>
          </a:xfrm>
          <a:prstGeom prst="rect">
            <a:avLst/>
          </a:prstGeom>
          <a:noFill/>
          <a:ln w="9525">
            <a:noFill/>
            <a:miter lim="800000"/>
            <a:headEnd/>
            <a:tailEnd/>
          </a:ln>
          <a:effectLst/>
        </p:spPr>
      </p:pic>
      <p:pic>
        <p:nvPicPr>
          <p:cNvPr id="10243" name="Picture 3"/>
          <p:cNvPicPr>
            <a:picLocks noChangeAspect="1" noChangeArrowheads="1"/>
          </p:cNvPicPr>
          <p:nvPr/>
        </p:nvPicPr>
        <p:blipFill>
          <a:blip r:embed="rId3" cstate="print"/>
          <a:srcRect/>
          <a:stretch>
            <a:fillRect/>
          </a:stretch>
        </p:blipFill>
        <p:spPr bwMode="auto">
          <a:xfrm>
            <a:off x="285720" y="785794"/>
            <a:ext cx="8715404" cy="2726494"/>
          </a:xfrm>
          <a:prstGeom prst="rect">
            <a:avLst/>
          </a:prstGeom>
          <a:noFill/>
          <a:ln w="9525">
            <a:noFill/>
            <a:miter lim="800000"/>
            <a:headEnd/>
            <a:tailEnd/>
          </a:ln>
          <a:effectLst/>
        </p:spPr>
      </p:pic>
    </p:spTree>
    <p:extLst>
      <p:ext uri="{BB962C8B-B14F-4D97-AF65-F5344CB8AC3E}">
        <p14:creationId xmlns:p14="http://schemas.microsoft.com/office/powerpoint/2010/main" val="211775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cstate="print"/>
          <a:srcRect/>
          <a:stretch>
            <a:fillRect/>
          </a:stretch>
        </p:blipFill>
        <p:spPr bwMode="auto">
          <a:xfrm>
            <a:off x="3214678" y="4658142"/>
            <a:ext cx="3424244" cy="2199858"/>
          </a:xfrm>
          <a:prstGeom prst="rect">
            <a:avLst/>
          </a:prstGeom>
          <a:noFill/>
          <a:ln w="9525">
            <a:noFill/>
            <a:miter lim="800000"/>
            <a:headEnd/>
            <a:tailEnd/>
          </a:ln>
          <a:effectLst/>
        </p:spPr>
      </p:pic>
      <p:pic>
        <p:nvPicPr>
          <p:cNvPr id="2" name="Picture 4"/>
          <p:cNvPicPr>
            <a:picLocks noChangeAspect="1" noChangeArrowheads="1"/>
          </p:cNvPicPr>
          <p:nvPr/>
        </p:nvPicPr>
        <p:blipFill>
          <a:blip r:embed="rId3" cstate="print"/>
          <a:srcRect/>
          <a:stretch>
            <a:fillRect/>
          </a:stretch>
        </p:blipFill>
        <p:spPr bwMode="auto">
          <a:xfrm>
            <a:off x="0" y="214290"/>
            <a:ext cx="8643966" cy="4429156"/>
          </a:xfrm>
          <a:prstGeom prst="rect">
            <a:avLst/>
          </a:prstGeom>
          <a:noFill/>
          <a:ln w="9525">
            <a:noFill/>
            <a:miter lim="800000"/>
            <a:headEnd/>
            <a:tailEnd/>
          </a:ln>
          <a:effectLst/>
        </p:spPr>
      </p:pic>
    </p:spTree>
    <p:extLst>
      <p:ext uri="{BB962C8B-B14F-4D97-AF65-F5344CB8AC3E}">
        <p14:creationId xmlns:p14="http://schemas.microsoft.com/office/powerpoint/2010/main" val="23879477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428604"/>
            <a:ext cx="4572000" cy="1631216"/>
          </a:xfrm>
          <a:prstGeom prst="rect">
            <a:avLst/>
          </a:prstGeom>
        </p:spPr>
        <p:txBody>
          <a:bodyPr>
            <a:spAutoFit/>
          </a:bodyPr>
          <a:lstStyle/>
          <a:p>
            <a:pPr algn="just"/>
            <a:r>
              <a:rPr lang="ru-RU" sz="2000" dirty="0" smtClean="0"/>
              <a:t>2.  Токи  в  ветвях  на  основе  закона  Ома для  активного  или  пассивного  участков цепи  с  учетом  предварительно выбранных  условно положительных их направлений:</a:t>
            </a:r>
            <a:endParaRPr lang="ru-RU" sz="2000" dirty="0"/>
          </a:p>
        </p:txBody>
      </p:sp>
      <p:pic>
        <p:nvPicPr>
          <p:cNvPr id="3" name="Picture 2"/>
          <p:cNvPicPr>
            <a:picLocks noChangeAspect="1" noChangeArrowheads="1"/>
          </p:cNvPicPr>
          <p:nvPr/>
        </p:nvPicPr>
        <p:blipFill>
          <a:blip r:embed="rId2" cstate="print"/>
          <a:srcRect/>
          <a:stretch>
            <a:fillRect/>
          </a:stretch>
        </p:blipFill>
        <p:spPr bwMode="auto">
          <a:xfrm>
            <a:off x="5429256" y="0"/>
            <a:ext cx="3424244" cy="2199858"/>
          </a:xfrm>
          <a:prstGeom prst="rect">
            <a:avLst/>
          </a:prstGeom>
          <a:noFill/>
          <a:ln w="9525">
            <a:noFill/>
            <a:miter lim="800000"/>
            <a:headEnd/>
            <a:tailEnd/>
          </a:ln>
          <a:effectLst/>
        </p:spPr>
      </p:pic>
      <p:pic>
        <p:nvPicPr>
          <p:cNvPr id="12290" name="Picture 2"/>
          <p:cNvPicPr>
            <a:picLocks noChangeAspect="1" noChangeArrowheads="1"/>
          </p:cNvPicPr>
          <p:nvPr/>
        </p:nvPicPr>
        <p:blipFill>
          <a:blip r:embed="rId3" cstate="print"/>
          <a:srcRect/>
          <a:stretch>
            <a:fillRect/>
          </a:stretch>
        </p:blipFill>
        <p:spPr bwMode="auto">
          <a:xfrm>
            <a:off x="214283" y="2071679"/>
            <a:ext cx="5000660" cy="2628254"/>
          </a:xfrm>
          <a:prstGeom prst="rect">
            <a:avLst/>
          </a:prstGeom>
          <a:noFill/>
          <a:ln w="9525">
            <a:noFill/>
            <a:miter lim="800000"/>
            <a:headEnd/>
            <a:tailEnd/>
          </a:ln>
          <a:effectLst/>
        </p:spPr>
      </p:pic>
      <p:pic>
        <p:nvPicPr>
          <p:cNvPr id="12291" name="Picture 3"/>
          <p:cNvPicPr>
            <a:picLocks noChangeAspect="1" noChangeArrowheads="1"/>
          </p:cNvPicPr>
          <p:nvPr/>
        </p:nvPicPr>
        <p:blipFill>
          <a:blip r:embed="rId4" cstate="print"/>
          <a:srcRect/>
          <a:stretch>
            <a:fillRect/>
          </a:stretch>
        </p:blipFill>
        <p:spPr bwMode="auto">
          <a:xfrm>
            <a:off x="285720" y="4786322"/>
            <a:ext cx="7967686" cy="1766994"/>
          </a:xfrm>
          <a:prstGeom prst="rect">
            <a:avLst/>
          </a:prstGeom>
          <a:noFill/>
          <a:ln w="9525">
            <a:noFill/>
            <a:miter lim="800000"/>
            <a:headEnd/>
            <a:tailEnd/>
          </a:ln>
          <a:effectLst/>
        </p:spPr>
      </p:pic>
    </p:spTree>
    <p:extLst>
      <p:ext uri="{BB962C8B-B14F-4D97-AF65-F5344CB8AC3E}">
        <p14:creationId xmlns:p14="http://schemas.microsoft.com/office/powerpoint/2010/main" val="593093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71472" y="3663022"/>
            <a:ext cx="8358246" cy="707886"/>
          </a:xfrm>
          <a:prstGeom prst="rect">
            <a:avLst/>
          </a:prstGeom>
        </p:spPr>
        <p:txBody>
          <a:bodyPr wrap="square">
            <a:spAutoFit/>
          </a:bodyPr>
          <a:lstStyle/>
          <a:p>
            <a:pPr algn="just"/>
            <a:endParaRPr lang="ru-RU" sz="2000" dirty="0" smtClean="0"/>
          </a:p>
          <a:p>
            <a:pPr algn="just"/>
            <a:endParaRPr lang="ru-RU" sz="2000" dirty="0"/>
          </a:p>
        </p:txBody>
      </p:sp>
      <p:sp>
        <p:nvSpPr>
          <p:cNvPr id="3" name="Прямоугольник 2"/>
          <p:cNvSpPr/>
          <p:nvPr/>
        </p:nvSpPr>
        <p:spPr>
          <a:xfrm>
            <a:off x="107504" y="188640"/>
            <a:ext cx="8928992" cy="6740307"/>
          </a:xfrm>
          <a:prstGeom prst="rect">
            <a:avLst/>
          </a:prstGeom>
        </p:spPr>
        <p:txBody>
          <a:bodyPr wrap="square">
            <a:spAutoFit/>
          </a:bodyPr>
          <a:lstStyle/>
          <a:p>
            <a:pPr algn="just"/>
            <a:r>
              <a:rPr lang="ru-RU" dirty="0"/>
              <a:t>Источники питания цепи постоянного тока — это гальванические элементы, электрические аккумуляторы, электромеханические генераторы, термоэлектрические генераторы, фотоэлементы и др. Все источники питания имеют внутреннее сопротивление, значение которого невелико по сравнению с сопротивлением других элементов электрической цепи.</a:t>
            </a:r>
          </a:p>
          <a:p>
            <a:pPr algn="just"/>
            <a:r>
              <a:rPr lang="ru-RU" b="1" dirty="0"/>
              <a:t>Схема</a:t>
            </a:r>
            <a:r>
              <a:rPr lang="ru-RU" dirty="0"/>
              <a:t> - графическое  изображение  электрической  цепи,  содержащее  условные  обозначения  ее  элементов  и  показывающее  их  соединения.</a:t>
            </a:r>
          </a:p>
          <a:p>
            <a:pPr algn="just"/>
            <a:r>
              <a:rPr lang="ru-RU" b="1" dirty="0" smtClean="0"/>
              <a:t>Ветвь</a:t>
            </a:r>
            <a:r>
              <a:rPr lang="ru-RU" dirty="0" smtClean="0"/>
              <a:t> </a:t>
            </a:r>
            <a:r>
              <a:rPr lang="ru-RU" dirty="0"/>
              <a:t>- участок цепи с одним и тем же током. </a:t>
            </a:r>
          </a:p>
          <a:p>
            <a:pPr algn="just"/>
            <a:r>
              <a:rPr lang="ru-RU" b="1" dirty="0" smtClean="0"/>
              <a:t>Узел</a:t>
            </a:r>
            <a:r>
              <a:rPr lang="ru-RU" dirty="0" smtClean="0"/>
              <a:t> </a:t>
            </a:r>
            <a:r>
              <a:rPr lang="ru-RU" dirty="0"/>
              <a:t>- место соединения  ветвей  электрической  цепи.  </a:t>
            </a:r>
          </a:p>
          <a:p>
            <a:pPr algn="just"/>
            <a:r>
              <a:rPr lang="ru-RU" b="1" dirty="0" smtClean="0"/>
              <a:t>Контур</a:t>
            </a:r>
            <a:r>
              <a:rPr lang="ru-RU" dirty="0" smtClean="0"/>
              <a:t> </a:t>
            </a:r>
            <a:r>
              <a:rPr lang="ru-RU" dirty="0"/>
              <a:t>- любой  замкнутый  путь,  проходящий  по  нескольким  ветвям.</a:t>
            </a:r>
            <a:endParaRPr lang="ru-RU" dirty="0" smtClean="0"/>
          </a:p>
          <a:p>
            <a:pPr algn="just"/>
            <a:r>
              <a:rPr lang="ru-RU" dirty="0" err="1" smtClean="0"/>
              <a:t>Электроприемниками</a:t>
            </a:r>
            <a:r>
              <a:rPr lang="ru-RU" dirty="0" smtClean="0"/>
              <a:t> </a:t>
            </a:r>
            <a:r>
              <a:rPr lang="ru-RU" dirty="0"/>
              <a:t>постоянного тока являются электродвигатели, преобразующие электрическую энергию в механическую, </a:t>
            </a:r>
            <a:r>
              <a:rPr lang="ru-RU" dirty="0" smtClean="0"/>
              <a:t>нагревательные, осветительные приборы</a:t>
            </a:r>
            <a:r>
              <a:rPr lang="en-US" dirty="0" smtClean="0"/>
              <a:t> </a:t>
            </a:r>
            <a:r>
              <a:rPr lang="ru-RU" dirty="0" smtClean="0"/>
              <a:t>и др. </a:t>
            </a:r>
            <a:endParaRPr lang="en-US" dirty="0" smtClean="0"/>
          </a:p>
          <a:p>
            <a:pPr algn="just"/>
            <a:r>
              <a:rPr lang="ru-RU" dirty="0" smtClean="0"/>
              <a:t>Режим </a:t>
            </a:r>
            <a:r>
              <a:rPr lang="ru-RU" dirty="0"/>
              <a:t>холостого хода — это режим, при котором тока в цепи </a:t>
            </a:r>
            <a:r>
              <a:rPr lang="ru-RU" dirty="0" smtClean="0"/>
              <a:t>нет (например при </a:t>
            </a:r>
            <a:r>
              <a:rPr lang="ru-RU" dirty="0"/>
              <a:t>разрыве </a:t>
            </a:r>
            <a:r>
              <a:rPr lang="ru-RU" dirty="0" smtClean="0"/>
              <a:t>цепи). </a:t>
            </a:r>
            <a:r>
              <a:rPr lang="ru-RU" dirty="0"/>
              <a:t>Номинальный режим бывает, когда источник питания или любой другой элемент цепи работает при значениях тока, напряжения и мощности, указанных в паспорте данного электротехнического устройства</a:t>
            </a:r>
            <a:r>
              <a:rPr lang="ru-RU" dirty="0" smtClean="0"/>
              <a:t>.</a:t>
            </a:r>
            <a:endParaRPr lang="ru-RU" dirty="0"/>
          </a:p>
          <a:p>
            <a:pPr algn="just"/>
            <a:r>
              <a:rPr lang="ru-RU" dirty="0"/>
              <a:t>Режим короткого замыкания — это режим, когда сопротивление приемника равно нулю, что соответствует соединению положительного и отрицательного зажимов источника питания с нулевым сопротивлением. Ток короткого замыкания может достигать больших значений, во много раз превышая номинальный ток. Поэтому режим короткого замыкания для большинства электроустановок является аварийным.</a:t>
            </a:r>
          </a:p>
          <a:p>
            <a:pPr algn="just"/>
            <a:r>
              <a:rPr lang="ru-RU" dirty="0"/>
              <a:t>Согласованный режим источника питания и внешней цепи возникает в том случае, когда сопротивление внешней цепи равно внутреннему сопротивлению. В этом случае ток в цепи в 2 раза меньше тока короткого замыкания</a:t>
            </a:r>
            <a:r>
              <a:rPr lang="ru-RU" dirty="0" smtClean="0"/>
              <a:t>.</a:t>
            </a:r>
            <a:endParaRPr lang="ru-RU" dirty="0"/>
          </a:p>
        </p:txBody>
      </p:sp>
    </p:spTree>
    <p:extLst>
      <p:ext uri="{BB962C8B-B14F-4D97-AF65-F5344CB8AC3E}">
        <p14:creationId xmlns:p14="http://schemas.microsoft.com/office/powerpoint/2010/main" val="33750278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1000100" y="428604"/>
            <a:ext cx="7561634" cy="361951"/>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714348" y="1643050"/>
            <a:ext cx="2552709" cy="390628"/>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a:stretch>
            <a:fillRect/>
          </a:stretch>
        </p:blipFill>
        <p:spPr bwMode="auto">
          <a:xfrm>
            <a:off x="5500694" y="1643050"/>
            <a:ext cx="3028950" cy="390525"/>
          </a:xfrm>
          <a:prstGeom prst="rect">
            <a:avLst/>
          </a:prstGeom>
          <a:noFill/>
          <a:ln w="9525">
            <a:noFill/>
            <a:miter lim="800000"/>
            <a:headEnd/>
            <a:tailEnd/>
          </a:ln>
          <a:effectLst/>
        </p:spPr>
      </p:pic>
      <p:cxnSp>
        <p:nvCxnSpPr>
          <p:cNvPr id="8" name="Прямая со стрелкой 7"/>
          <p:cNvCxnSpPr/>
          <p:nvPr/>
        </p:nvCxnSpPr>
        <p:spPr>
          <a:xfrm rot="5400000">
            <a:off x="2285984" y="1071546"/>
            <a:ext cx="714380" cy="28575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rot="16200000" flipH="1">
            <a:off x="6179355" y="1107265"/>
            <a:ext cx="714380" cy="35719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Прямоугольник 12"/>
          <p:cNvSpPr/>
          <p:nvPr/>
        </p:nvSpPr>
        <p:spPr>
          <a:xfrm>
            <a:off x="500034" y="2143116"/>
            <a:ext cx="8215370" cy="1015663"/>
          </a:xfrm>
          <a:prstGeom prst="rect">
            <a:avLst/>
          </a:prstGeom>
        </p:spPr>
        <p:txBody>
          <a:bodyPr wrap="square">
            <a:spAutoFit/>
          </a:bodyPr>
          <a:lstStyle/>
          <a:p>
            <a:pPr algn="just"/>
            <a:r>
              <a:rPr lang="ru-RU" sz="2000" dirty="0" smtClean="0"/>
              <a:t>Различают  </a:t>
            </a:r>
            <a:r>
              <a:rPr lang="ru-RU" sz="2000" b="1" dirty="0" smtClean="0"/>
              <a:t>последовательное</a:t>
            </a:r>
            <a:r>
              <a:rPr lang="ru-RU" sz="2000" dirty="0" smtClean="0"/>
              <a:t>,  </a:t>
            </a:r>
            <a:r>
              <a:rPr lang="ru-RU" sz="2000" b="1" dirty="0" smtClean="0"/>
              <a:t>параллельное</a:t>
            </a:r>
            <a:r>
              <a:rPr lang="ru-RU" sz="2000" dirty="0" smtClean="0"/>
              <a:t>  соединения  пассивных  элементов,  а  также  их соединение </a:t>
            </a:r>
            <a:r>
              <a:rPr lang="ru-RU" sz="2000" b="1" dirty="0" smtClean="0"/>
              <a:t>звездой</a:t>
            </a:r>
            <a:r>
              <a:rPr lang="ru-RU" sz="2000" dirty="0" smtClean="0"/>
              <a:t>, </a:t>
            </a:r>
            <a:r>
              <a:rPr lang="ru-RU" sz="2000" b="1" dirty="0" smtClean="0"/>
              <a:t>треугольником</a:t>
            </a:r>
            <a:r>
              <a:rPr lang="ru-RU" sz="2000" dirty="0" smtClean="0"/>
              <a:t> и </a:t>
            </a:r>
            <a:r>
              <a:rPr lang="ru-RU" sz="2000" b="1" dirty="0" smtClean="0"/>
              <a:t>смешанное</a:t>
            </a:r>
            <a:endParaRPr lang="ru-RU" sz="2000" b="1" dirty="0"/>
          </a:p>
        </p:txBody>
      </p:sp>
      <p:sp>
        <p:nvSpPr>
          <p:cNvPr id="15" name="Прямоугольник 14"/>
          <p:cNvSpPr/>
          <p:nvPr/>
        </p:nvSpPr>
        <p:spPr>
          <a:xfrm>
            <a:off x="2143108" y="3214686"/>
            <a:ext cx="4592539" cy="461665"/>
          </a:xfrm>
          <a:prstGeom prst="rect">
            <a:avLst/>
          </a:prstGeom>
        </p:spPr>
        <p:txBody>
          <a:bodyPr wrap="none">
            <a:spAutoFit/>
          </a:bodyPr>
          <a:lstStyle/>
          <a:p>
            <a:r>
              <a:rPr lang="ru-RU" sz="2400" b="1" dirty="0" smtClean="0"/>
              <a:t> Последовательное  соединение </a:t>
            </a:r>
            <a:endParaRPr lang="ru-RU" sz="2400" b="1" dirty="0"/>
          </a:p>
        </p:txBody>
      </p:sp>
      <p:pic>
        <p:nvPicPr>
          <p:cNvPr id="16" name="Picture 2"/>
          <p:cNvPicPr>
            <a:picLocks noChangeAspect="1" noChangeArrowheads="1"/>
          </p:cNvPicPr>
          <p:nvPr/>
        </p:nvPicPr>
        <p:blipFill>
          <a:blip r:embed="rId5" cstate="print"/>
          <a:srcRect/>
          <a:stretch>
            <a:fillRect/>
          </a:stretch>
        </p:blipFill>
        <p:spPr bwMode="auto">
          <a:xfrm>
            <a:off x="428596" y="4000504"/>
            <a:ext cx="3918885" cy="1285884"/>
          </a:xfrm>
          <a:prstGeom prst="rect">
            <a:avLst/>
          </a:prstGeom>
          <a:noFill/>
          <a:ln w="9525">
            <a:noFill/>
            <a:miter lim="800000"/>
            <a:headEnd/>
            <a:tailEnd/>
          </a:ln>
          <a:effectLst/>
        </p:spPr>
      </p:pic>
      <p:pic>
        <p:nvPicPr>
          <p:cNvPr id="17" name="Picture 3"/>
          <p:cNvPicPr>
            <a:picLocks noChangeAspect="1" noChangeArrowheads="1"/>
          </p:cNvPicPr>
          <p:nvPr/>
        </p:nvPicPr>
        <p:blipFill>
          <a:blip r:embed="rId6" cstate="print"/>
          <a:srcRect/>
          <a:stretch>
            <a:fillRect/>
          </a:stretch>
        </p:blipFill>
        <p:spPr bwMode="auto">
          <a:xfrm>
            <a:off x="785786" y="5500702"/>
            <a:ext cx="2790832" cy="408233"/>
          </a:xfrm>
          <a:prstGeom prst="rect">
            <a:avLst/>
          </a:prstGeom>
          <a:noFill/>
          <a:ln w="9525">
            <a:noFill/>
            <a:miter lim="800000"/>
            <a:headEnd/>
            <a:tailEnd/>
          </a:ln>
          <a:effectLst/>
        </p:spPr>
      </p:pic>
      <p:pic>
        <p:nvPicPr>
          <p:cNvPr id="18" name="Picture 4"/>
          <p:cNvPicPr>
            <a:picLocks noChangeAspect="1" noChangeArrowheads="1"/>
          </p:cNvPicPr>
          <p:nvPr/>
        </p:nvPicPr>
        <p:blipFill>
          <a:blip r:embed="rId7" cstate="print"/>
          <a:srcRect/>
          <a:stretch>
            <a:fillRect/>
          </a:stretch>
        </p:blipFill>
        <p:spPr bwMode="auto">
          <a:xfrm>
            <a:off x="4572000" y="3929066"/>
            <a:ext cx="4200536" cy="311151"/>
          </a:xfrm>
          <a:prstGeom prst="rect">
            <a:avLst/>
          </a:prstGeom>
          <a:noFill/>
          <a:ln w="9525">
            <a:noFill/>
            <a:miter lim="800000"/>
            <a:headEnd/>
            <a:tailEnd/>
          </a:ln>
          <a:effectLst/>
        </p:spPr>
      </p:pic>
      <p:pic>
        <p:nvPicPr>
          <p:cNvPr id="19" name="Picture 5"/>
          <p:cNvPicPr>
            <a:picLocks noChangeAspect="1" noChangeArrowheads="1"/>
          </p:cNvPicPr>
          <p:nvPr/>
        </p:nvPicPr>
        <p:blipFill>
          <a:blip r:embed="rId8" cstate="print"/>
          <a:srcRect/>
          <a:stretch>
            <a:fillRect/>
          </a:stretch>
        </p:blipFill>
        <p:spPr bwMode="auto">
          <a:xfrm>
            <a:off x="5072066" y="4214818"/>
            <a:ext cx="2643193" cy="1024645"/>
          </a:xfrm>
          <a:prstGeom prst="rect">
            <a:avLst/>
          </a:prstGeom>
          <a:noFill/>
          <a:ln w="9525">
            <a:noFill/>
            <a:miter lim="800000"/>
            <a:headEnd/>
            <a:tailEnd/>
          </a:ln>
          <a:effectLst/>
        </p:spPr>
      </p:pic>
      <p:pic>
        <p:nvPicPr>
          <p:cNvPr id="20" name="Picture 6"/>
          <p:cNvPicPr>
            <a:picLocks noChangeAspect="1" noChangeArrowheads="1"/>
          </p:cNvPicPr>
          <p:nvPr/>
        </p:nvPicPr>
        <p:blipFill>
          <a:blip r:embed="rId9" cstate="print"/>
          <a:srcRect/>
          <a:stretch>
            <a:fillRect/>
          </a:stretch>
        </p:blipFill>
        <p:spPr bwMode="auto">
          <a:xfrm>
            <a:off x="5857884" y="5286388"/>
            <a:ext cx="1382583" cy="8081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2428860" y="500042"/>
            <a:ext cx="4016164" cy="461665"/>
          </a:xfrm>
          <a:prstGeom prst="rect">
            <a:avLst/>
          </a:prstGeom>
        </p:spPr>
        <p:txBody>
          <a:bodyPr wrap="none">
            <a:spAutoFit/>
          </a:bodyPr>
          <a:lstStyle/>
          <a:p>
            <a:r>
              <a:rPr lang="ru-RU" sz="2400" b="1" dirty="0" smtClean="0"/>
              <a:t> Параллельное  соединение </a:t>
            </a:r>
            <a:endParaRPr lang="ru-RU" sz="2400" b="1" dirty="0"/>
          </a:p>
        </p:txBody>
      </p:sp>
      <p:pic>
        <p:nvPicPr>
          <p:cNvPr id="4103" name="Picture 7"/>
          <p:cNvPicPr>
            <a:picLocks noChangeAspect="1" noChangeArrowheads="1"/>
          </p:cNvPicPr>
          <p:nvPr/>
        </p:nvPicPr>
        <p:blipFill>
          <a:blip r:embed="rId2" cstate="print"/>
          <a:srcRect/>
          <a:stretch>
            <a:fillRect/>
          </a:stretch>
        </p:blipFill>
        <p:spPr bwMode="auto">
          <a:xfrm>
            <a:off x="642910" y="928670"/>
            <a:ext cx="3675716" cy="1714512"/>
          </a:xfrm>
          <a:prstGeom prst="rect">
            <a:avLst/>
          </a:prstGeom>
          <a:noFill/>
          <a:ln w="9525">
            <a:noFill/>
            <a:miter lim="800000"/>
            <a:headEnd/>
            <a:tailEnd/>
          </a:ln>
          <a:effectLst/>
        </p:spPr>
      </p:pic>
      <p:pic>
        <p:nvPicPr>
          <p:cNvPr id="4104" name="Picture 8"/>
          <p:cNvPicPr>
            <a:picLocks noChangeAspect="1" noChangeArrowheads="1"/>
          </p:cNvPicPr>
          <p:nvPr/>
        </p:nvPicPr>
        <p:blipFill>
          <a:blip r:embed="rId3" cstate="print"/>
          <a:srcRect/>
          <a:stretch>
            <a:fillRect/>
          </a:stretch>
        </p:blipFill>
        <p:spPr bwMode="auto">
          <a:xfrm>
            <a:off x="1142976" y="2857496"/>
            <a:ext cx="2381256" cy="476251"/>
          </a:xfrm>
          <a:prstGeom prst="rect">
            <a:avLst/>
          </a:prstGeom>
          <a:noFill/>
          <a:ln w="9525">
            <a:noFill/>
            <a:miter lim="800000"/>
            <a:headEnd/>
            <a:tailEnd/>
          </a:ln>
          <a:effectLst/>
        </p:spPr>
      </p:pic>
      <p:pic>
        <p:nvPicPr>
          <p:cNvPr id="4105" name="Picture 9"/>
          <p:cNvPicPr>
            <a:picLocks noChangeAspect="1" noChangeArrowheads="1"/>
          </p:cNvPicPr>
          <p:nvPr/>
        </p:nvPicPr>
        <p:blipFill>
          <a:blip r:embed="rId4" cstate="print"/>
          <a:srcRect/>
          <a:stretch>
            <a:fillRect/>
          </a:stretch>
        </p:blipFill>
        <p:spPr bwMode="auto">
          <a:xfrm>
            <a:off x="5072066" y="2714620"/>
            <a:ext cx="1271590" cy="731011"/>
          </a:xfrm>
          <a:prstGeom prst="rect">
            <a:avLst/>
          </a:prstGeom>
          <a:noFill/>
          <a:ln w="9525">
            <a:noFill/>
            <a:miter lim="800000"/>
            <a:headEnd/>
            <a:tailEnd/>
          </a:ln>
          <a:effectLst/>
        </p:spPr>
      </p:pic>
      <p:pic>
        <p:nvPicPr>
          <p:cNvPr id="4106" name="Picture 10"/>
          <p:cNvPicPr>
            <a:picLocks noChangeAspect="1" noChangeArrowheads="1"/>
          </p:cNvPicPr>
          <p:nvPr/>
        </p:nvPicPr>
        <p:blipFill>
          <a:blip r:embed="rId5" cstate="print"/>
          <a:srcRect/>
          <a:stretch>
            <a:fillRect/>
          </a:stretch>
        </p:blipFill>
        <p:spPr bwMode="auto">
          <a:xfrm>
            <a:off x="5000628" y="1142984"/>
            <a:ext cx="3372895" cy="1285884"/>
          </a:xfrm>
          <a:prstGeom prst="rect">
            <a:avLst/>
          </a:prstGeom>
          <a:noFill/>
          <a:ln w="9525">
            <a:noFill/>
            <a:miter lim="800000"/>
            <a:headEnd/>
            <a:tailEnd/>
          </a:ln>
          <a:effectLst/>
        </p:spPr>
      </p:pic>
      <p:pic>
        <p:nvPicPr>
          <p:cNvPr id="4107" name="Picture 11"/>
          <p:cNvPicPr>
            <a:picLocks noChangeAspect="1" noChangeArrowheads="1"/>
          </p:cNvPicPr>
          <p:nvPr/>
        </p:nvPicPr>
        <p:blipFill>
          <a:blip r:embed="rId6" cstate="print"/>
          <a:srcRect/>
          <a:stretch>
            <a:fillRect/>
          </a:stretch>
        </p:blipFill>
        <p:spPr bwMode="auto">
          <a:xfrm>
            <a:off x="7072330" y="2786058"/>
            <a:ext cx="1351361" cy="714376"/>
          </a:xfrm>
          <a:prstGeom prst="rect">
            <a:avLst/>
          </a:prstGeom>
          <a:noFill/>
          <a:ln w="9525">
            <a:noFill/>
            <a:miter lim="800000"/>
            <a:headEnd/>
            <a:tailEnd/>
          </a:ln>
          <a:effectLst/>
        </p:spPr>
      </p:pic>
      <p:pic>
        <p:nvPicPr>
          <p:cNvPr id="4108" name="Picture 12"/>
          <p:cNvPicPr>
            <a:picLocks noChangeAspect="1" noChangeArrowheads="1"/>
          </p:cNvPicPr>
          <p:nvPr/>
        </p:nvPicPr>
        <p:blipFill>
          <a:blip r:embed="rId7" cstate="print"/>
          <a:srcRect/>
          <a:stretch>
            <a:fillRect/>
          </a:stretch>
        </p:blipFill>
        <p:spPr bwMode="auto">
          <a:xfrm>
            <a:off x="6429388" y="3000372"/>
            <a:ext cx="566739" cy="222100"/>
          </a:xfrm>
          <a:prstGeom prst="rect">
            <a:avLst/>
          </a:prstGeom>
          <a:noFill/>
          <a:ln w="9525">
            <a:noFill/>
            <a:miter lim="800000"/>
            <a:headEnd/>
            <a:tailEnd/>
          </a:ln>
          <a:effectLst/>
        </p:spPr>
      </p:pic>
      <p:sp>
        <p:nvSpPr>
          <p:cNvPr id="15" name="Прямоугольник 14"/>
          <p:cNvSpPr/>
          <p:nvPr/>
        </p:nvSpPr>
        <p:spPr>
          <a:xfrm>
            <a:off x="1857356" y="3857628"/>
            <a:ext cx="5286412" cy="400110"/>
          </a:xfrm>
          <a:prstGeom prst="rect">
            <a:avLst/>
          </a:prstGeom>
        </p:spPr>
        <p:txBody>
          <a:bodyPr wrap="square">
            <a:spAutoFit/>
          </a:bodyPr>
          <a:lstStyle/>
          <a:p>
            <a:r>
              <a:rPr lang="ru-RU" sz="2000" dirty="0" smtClean="0"/>
              <a:t>два  параллельно  соединяемых  элементов</a:t>
            </a:r>
            <a:endParaRPr lang="ru-RU" sz="2000" dirty="0"/>
          </a:p>
        </p:txBody>
      </p:sp>
      <p:pic>
        <p:nvPicPr>
          <p:cNvPr id="4109" name="Picture 13"/>
          <p:cNvPicPr>
            <a:picLocks noChangeAspect="1" noChangeArrowheads="1"/>
          </p:cNvPicPr>
          <p:nvPr/>
        </p:nvPicPr>
        <p:blipFill>
          <a:blip r:embed="rId8" cstate="print"/>
          <a:srcRect/>
          <a:stretch>
            <a:fillRect/>
          </a:stretch>
        </p:blipFill>
        <p:spPr bwMode="auto">
          <a:xfrm>
            <a:off x="714348" y="4357694"/>
            <a:ext cx="3480776" cy="1676403"/>
          </a:xfrm>
          <a:prstGeom prst="rect">
            <a:avLst/>
          </a:prstGeom>
          <a:noFill/>
          <a:ln w="9525">
            <a:noFill/>
            <a:miter lim="800000"/>
            <a:headEnd/>
            <a:tailEnd/>
          </a:ln>
          <a:effectLst/>
        </p:spPr>
      </p:pic>
      <p:pic>
        <p:nvPicPr>
          <p:cNvPr id="4110" name="Picture 14"/>
          <p:cNvPicPr>
            <a:picLocks noChangeAspect="1" noChangeArrowheads="1"/>
          </p:cNvPicPr>
          <p:nvPr/>
        </p:nvPicPr>
        <p:blipFill>
          <a:blip r:embed="rId9" cstate="print"/>
          <a:srcRect/>
          <a:stretch>
            <a:fillRect/>
          </a:stretch>
        </p:blipFill>
        <p:spPr bwMode="auto">
          <a:xfrm>
            <a:off x="5643570" y="4429132"/>
            <a:ext cx="1657353" cy="687352"/>
          </a:xfrm>
          <a:prstGeom prst="rect">
            <a:avLst/>
          </a:prstGeom>
          <a:noFill/>
          <a:ln w="9525">
            <a:noFill/>
            <a:miter lim="800000"/>
            <a:headEnd/>
            <a:tailEnd/>
          </a:ln>
          <a:effectLst/>
        </p:spPr>
      </p:pic>
      <p:pic>
        <p:nvPicPr>
          <p:cNvPr id="4111" name="Picture 15"/>
          <p:cNvPicPr>
            <a:picLocks noChangeAspect="1" noChangeArrowheads="1"/>
          </p:cNvPicPr>
          <p:nvPr/>
        </p:nvPicPr>
        <p:blipFill>
          <a:blip r:embed="rId10" cstate="print"/>
          <a:srcRect/>
          <a:stretch>
            <a:fillRect/>
          </a:stretch>
        </p:blipFill>
        <p:spPr bwMode="auto">
          <a:xfrm>
            <a:off x="4786314" y="5286388"/>
            <a:ext cx="3348042" cy="694877"/>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28794" y="214290"/>
            <a:ext cx="5400133" cy="461665"/>
          </a:xfrm>
          <a:prstGeom prst="rect">
            <a:avLst/>
          </a:prstGeom>
        </p:spPr>
        <p:txBody>
          <a:bodyPr wrap="none">
            <a:spAutoFit/>
          </a:bodyPr>
          <a:lstStyle/>
          <a:p>
            <a:r>
              <a:rPr lang="ru-RU" sz="2400" b="1" dirty="0" smtClean="0"/>
              <a:t> Соединение звездой и треугольником</a:t>
            </a:r>
            <a:endParaRPr lang="ru-RU" sz="2400" b="1" dirty="0"/>
          </a:p>
        </p:txBody>
      </p:sp>
      <p:pic>
        <p:nvPicPr>
          <p:cNvPr id="5122" name="Picture 2"/>
          <p:cNvPicPr>
            <a:picLocks noChangeAspect="1" noChangeArrowheads="1"/>
          </p:cNvPicPr>
          <p:nvPr/>
        </p:nvPicPr>
        <p:blipFill>
          <a:blip r:embed="rId2" cstate="print"/>
          <a:srcRect/>
          <a:stretch>
            <a:fillRect/>
          </a:stretch>
        </p:blipFill>
        <p:spPr bwMode="auto">
          <a:xfrm>
            <a:off x="1142976" y="714356"/>
            <a:ext cx="6914795" cy="2366965"/>
          </a:xfrm>
          <a:prstGeom prst="rect">
            <a:avLst/>
          </a:prstGeom>
          <a:noFill/>
          <a:ln w="9525">
            <a:noFill/>
            <a:miter lim="800000"/>
            <a:headEnd/>
            <a:tailEnd/>
          </a:ln>
          <a:effectLst/>
        </p:spPr>
      </p:pic>
      <p:pic>
        <p:nvPicPr>
          <p:cNvPr id="5123" name="Picture 3"/>
          <p:cNvPicPr>
            <a:picLocks noChangeAspect="1" noChangeArrowheads="1"/>
          </p:cNvPicPr>
          <p:nvPr/>
        </p:nvPicPr>
        <p:blipFill>
          <a:blip r:embed="rId3" cstate="print"/>
          <a:srcRect/>
          <a:stretch>
            <a:fillRect/>
          </a:stretch>
        </p:blipFill>
        <p:spPr bwMode="auto">
          <a:xfrm>
            <a:off x="5284986" y="3071811"/>
            <a:ext cx="2868425" cy="768202"/>
          </a:xfrm>
          <a:prstGeom prst="rect">
            <a:avLst/>
          </a:prstGeom>
          <a:noFill/>
          <a:ln w="9525">
            <a:noFill/>
            <a:miter lim="800000"/>
            <a:headEnd/>
            <a:tailEnd/>
          </a:ln>
          <a:effectLst/>
        </p:spPr>
      </p:pic>
      <p:pic>
        <p:nvPicPr>
          <p:cNvPr id="5124" name="Picture 4"/>
          <p:cNvPicPr>
            <a:picLocks noChangeAspect="1" noChangeArrowheads="1"/>
          </p:cNvPicPr>
          <p:nvPr/>
        </p:nvPicPr>
        <p:blipFill>
          <a:blip r:embed="rId4" cstate="print"/>
          <a:srcRect/>
          <a:stretch>
            <a:fillRect/>
          </a:stretch>
        </p:blipFill>
        <p:spPr bwMode="auto">
          <a:xfrm>
            <a:off x="5286380" y="3857628"/>
            <a:ext cx="2868425" cy="782963"/>
          </a:xfrm>
          <a:prstGeom prst="rect">
            <a:avLst/>
          </a:prstGeom>
          <a:noFill/>
          <a:ln w="9525">
            <a:noFill/>
            <a:miter lim="800000"/>
            <a:headEnd/>
            <a:tailEnd/>
          </a:ln>
          <a:effectLst/>
        </p:spPr>
      </p:pic>
      <p:pic>
        <p:nvPicPr>
          <p:cNvPr id="5125" name="Picture 5"/>
          <p:cNvPicPr>
            <a:picLocks noChangeAspect="1" noChangeArrowheads="1"/>
          </p:cNvPicPr>
          <p:nvPr/>
        </p:nvPicPr>
        <p:blipFill>
          <a:blip r:embed="rId5" cstate="print"/>
          <a:srcRect/>
          <a:stretch>
            <a:fillRect/>
          </a:stretch>
        </p:blipFill>
        <p:spPr bwMode="auto">
          <a:xfrm>
            <a:off x="5265738" y="4692507"/>
            <a:ext cx="2673262" cy="719203"/>
          </a:xfrm>
          <a:prstGeom prst="rect">
            <a:avLst/>
          </a:prstGeom>
          <a:noFill/>
          <a:ln w="9525">
            <a:noFill/>
            <a:miter lim="800000"/>
            <a:headEnd/>
            <a:tailEnd/>
          </a:ln>
          <a:effectLst/>
        </p:spPr>
      </p:pic>
      <p:pic>
        <p:nvPicPr>
          <p:cNvPr id="5127" name="Picture 7"/>
          <p:cNvPicPr>
            <a:picLocks noChangeAspect="1" noChangeArrowheads="1"/>
          </p:cNvPicPr>
          <p:nvPr/>
        </p:nvPicPr>
        <p:blipFill>
          <a:blip r:embed="rId6" cstate="print"/>
          <a:srcRect/>
          <a:stretch>
            <a:fillRect/>
          </a:stretch>
        </p:blipFill>
        <p:spPr bwMode="auto">
          <a:xfrm>
            <a:off x="928662" y="3857628"/>
            <a:ext cx="2968902" cy="902951"/>
          </a:xfrm>
          <a:prstGeom prst="rect">
            <a:avLst/>
          </a:prstGeom>
          <a:noFill/>
          <a:ln w="9525">
            <a:noFill/>
            <a:miter lim="800000"/>
            <a:headEnd/>
            <a:tailEnd/>
          </a:ln>
          <a:effectLst/>
        </p:spPr>
      </p:pic>
      <p:pic>
        <p:nvPicPr>
          <p:cNvPr id="5128" name="Picture 8"/>
          <p:cNvPicPr>
            <a:picLocks noChangeAspect="1" noChangeArrowheads="1"/>
          </p:cNvPicPr>
          <p:nvPr/>
        </p:nvPicPr>
        <p:blipFill>
          <a:blip r:embed="rId7" cstate="print"/>
          <a:srcRect/>
          <a:stretch>
            <a:fillRect/>
          </a:stretch>
        </p:blipFill>
        <p:spPr bwMode="auto">
          <a:xfrm>
            <a:off x="1001168" y="3000372"/>
            <a:ext cx="2918337" cy="895727"/>
          </a:xfrm>
          <a:prstGeom prst="rect">
            <a:avLst/>
          </a:prstGeom>
          <a:noFill/>
          <a:ln w="9525">
            <a:noFill/>
            <a:miter lim="800000"/>
            <a:headEnd/>
            <a:tailEnd/>
          </a:ln>
          <a:effectLst/>
        </p:spPr>
      </p:pic>
      <p:pic>
        <p:nvPicPr>
          <p:cNvPr id="5129" name="Picture 9"/>
          <p:cNvPicPr>
            <a:picLocks noChangeAspect="1" noChangeArrowheads="1"/>
          </p:cNvPicPr>
          <p:nvPr/>
        </p:nvPicPr>
        <p:blipFill>
          <a:blip r:embed="rId8" cstate="print"/>
          <a:srcRect/>
          <a:stretch>
            <a:fillRect/>
          </a:stretch>
        </p:blipFill>
        <p:spPr bwMode="auto">
          <a:xfrm>
            <a:off x="982921" y="4712939"/>
            <a:ext cx="2896666" cy="837938"/>
          </a:xfrm>
          <a:prstGeom prst="rect">
            <a:avLst/>
          </a:prstGeom>
          <a:noFill/>
          <a:ln w="9525">
            <a:noFill/>
            <a:miter lim="800000"/>
            <a:headEnd/>
            <a:tailEnd/>
          </a:ln>
          <a:effectLst/>
        </p:spPr>
      </p:pic>
      <p:sp>
        <p:nvSpPr>
          <p:cNvPr id="11" name="Прямоугольник 10"/>
          <p:cNvSpPr/>
          <p:nvPr/>
        </p:nvSpPr>
        <p:spPr>
          <a:xfrm>
            <a:off x="285720" y="5715016"/>
            <a:ext cx="8643998" cy="769441"/>
          </a:xfrm>
          <a:prstGeom prst="rect">
            <a:avLst/>
          </a:prstGeom>
        </p:spPr>
        <p:txBody>
          <a:bodyPr wrap="square">
            <a:spAutoFit/>
          </a:bodyPr>
          <a:lstStyle/>
          <a:p>
            <a:pPr algn="just"/>
            <a:r>
              <a:rPr lang="ru-RU" sz="2400" b="1" dirty="0" smtClean="0"/>
              <a:t>Смешанное  </a:t>
            </a:r>
            <a:r>
              <a:rPr lang="ru-RU" sz="2400" b="1" dirty="0"/>
              <a:t>соединение  </a:t>
            </a:r>
            <a:r>
              <a:rPr lang="ru-RU" sz="2000" dirty="0" smtClean="0"/>
              <a:t>пассивных  элементов  представляет собой любую совокупность рассмотренных выше соединений</a:t>
            </a:r>
            <a:endParaRPr lang="ru-RU"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28860" y="571480"/>
            <a:ext cx="4286302" cy="461665"/>
          </a:xfrm>
          <a:prstGeom prst="rect">
            <a:avLst/>
          </a:prstGeom>
        </p:spPr>
        <p:txBody>
          <a:bodyPr wrap="none">
            <a:spAutoFit/>
          </a:bodyPr>
          <a:lstStyle/>
          <a:p>
            <a:r>
              <a:rPr lang="ru-RU" sz="2400" b="1" dirty="0"/>
              <a:t>Реальные  источники  питания</a:t>
            </a:r>
          </a:p>
        </p:txBody>
      </p:sp>
      <p:sp>
        <p:nvSpPr>
          <p:cNvPr id="3" name="Прямоугольник 2"/>
          <p:cNvSpPr/>
          <p:nvPr/>
        </p:nvSpPr>
        <p:spPr>
          <a:xfrm>
            <a:off x="428596" y="1571612"/>
            <a:ext cx="3472617" cy="461665"/>
          </a:xfrm>
          <a:prstGeom prst="rect">
            <a:avLst/>
          </a:prstGeom>
        </p:spPr>
        <p:txBody>
          <a:bodyPr wrap="none">
            <a:spAutoFit/>
          </a:bodyPr>
          <a:lstStyle/>
          <a:p>
            <a:r>
              <a:rPr lang="ru-RU" sz="2400" dirty="0" smtClean="0"/>
              <a:t>реальный  источник  ЭДС</a:t>
            </a:r>
            <a:endParaRPr lang="ru-RU" sz="2400" dirty="0"/>
          </a:p>
        </p:txBody>
      </p:sp>
      <p:pic>
        <p:nvPicPr>
          <p:cNvPr id="6146" name="Picture 2"/>
          <p:cNvPicPr>
            <a:picLocks noChangeAspect="1" noChangeArrowheads="1"/>
          </p:cNvPicPr>
          <p:nvPr/>
        </p:nvPicPr>
        <p:blipFill>
          <a:blip r:embed="rId2" cstate="print"/>
          <a:srcRect/>
          <a:stretch>
            <a:fillRect/>
          </a:stretch>
        </p:blipFill>
        <p:spPr bwMode="auto">
          <a:xfrm>
            <a:off x="1068256" y="2428868"/>
            <a:ext cx="2587909" cy="1285884"/>
          </a:xfrm>
          <a:prstGeom prst="rect">
            <a:avLst/>
          </a:prstGeom>
          <a:noFill/>
          <a:ln w="9525">
            <a:noFill/>
            <a:miter lim="800000"/>
            <a:headEnd/>
            <a:tailEnd/>
          </a:ln>
          <a:effectLst/>
        </p:spPr>
      </p:pic>
      <p:sp>
        <p:nvSpPr>
          <p:cNvPr id="5" name="Прямоугольник 4"/>
          <p:cNvSpPr/>
          <p:nvPr/>
        </p:nvSpPr>
        <p:spPr>
          <a:xfrm>
            <a:off x="5214942" y="1571612"/>
            <a:ext cx="3517117" cy="461665"/>
          </a:xfrm>
          <a:prstGeom prst="rect">
            <a:avLst/>
          </a:prstGeom>
        </p:spPr>
        <p:txBody>
          <a:bodyPr wrap="none">
            <a:spAutoFit/>
          </a:bodyPr>
          <a:lstStyle/>
          <a:p>
            <a:r>
              <a:rPr lang="ru-RU" sz="2400" dirty="0" smtClean="0"/>
              <a:t>реальный  источник  тока</a:t>
            </a:r>
            <a:endParaRPr lang="ru-RU" sz="2400" dirty="0"/>
          </a:p>
        </p:txBody>
      </p:sp>
      <p:pic>
        <p:nvPicPr>
          <p:cNvPr id="6147" name="Picture 3"/>
          <p:cNvPicPr>
            <a:picLocks noChangeAspect="1" noChangeArrowheads="1"/>
          </p:cNvPicPr>
          <p:nvPr/>
        </p:nvPicPr>
        <p:blipFill>
          <a:blip r:embed="rId3" cstate="print"/>
          <a:srcRect/>
          <a:stretch>
            <a:fillRect/>
          </a:stretch>
        </p:blipFill>
        <p:spPr bwMode="auto">
          <a:xfrm>
            <a:off x="5786446" y="2357430"/>
            <a:ext cx="2654196" cy="1571636"/>
          </a:xfrm>
          <a:prstGeom prst="rect">
            <a:avLst/>
          </a:prstGeom>
          <a:noFill/>
          <a:ln w="9525">
            <a:noFill/>
            <a:miter lim="800000"/>
            <a:headEnd/>
            <a:tailEnd/>
          </a:ln>
          <a:effectLst/>
        </p:spPr>
      </p:pic>
      <p:sp>
        <p:nvSpPr>
          <p:cNvPr id="7" name="Прямоугольник 6"/>
          <p:cNvSpPr/>
          <p:nvPr/>
        </p:nvSpPr>
        <p:spPr>
          <a:xfrm>
            <a:off x="357158" y="4429132"/>
            <a:ext cx="8286808" cy="707886"/>
          </a:xfrm>
          <a:prstGeom prst="rect">
            <a:avLst/>
          </a:prstGeom>
        </p:spPr>
        <p:txBody>
          <a:bodyPr wrap="square">
            <a:spAutoFit/>
          </a:bodyPr>
          <a:lstStyle/>
          <a:p>
            <a:pPr algn="just"/>
            <a:r>
              <a:rPr lang="ru-RU" sz="2000" dirty="0" smtClean="0"/>
              <a:t>Основные  законы  электрических цепей: </a:t>
            </a:r>
            <a:r>
              <a:rPr lang="ru-RU" sz="2000" b="1" dirty="0" smtClean="0"/>
              <a:t>закона Ома, первый и второй  законы  Кирхгофа</a:t>
            </a:r>
            <a:r>
              <a:rPr lang="ru-RU" sz="2000" dirty="0" smtClean="0"/>
              <a:t>.</a:t>
            </a:r>
            <a:endParaRPr lang="ru-R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43042" y="285728"/>
            <a:ext cx="5892767" cy="461665"/>
          </a:xfrm>
          <a:prstGeom prst="rect">
            <a:avLst/>
          </a:prstGeom>
        </p:spPr>
        <p:txBody>
          <a:bodyPr wrap="none">
            <a:spAutoFit/>
          </a:bodyPr>
          <a:lstStyle/>
          <a:p>
            <a:r>
              <a:rPr lang="ru-RU" sz="2400" b="1" dirty="0"/>
              <a:t>Закон  Ома  для  пассивного  участка  цепи</a:t>
            </a:r>
          </a:p>
        </p:txBody>
      </p:sp>
      <p:pic>
        <p:nvPicPr>
          <p:cNvPr id="7170" name="Picture 2"/>
          <p:cNvPicPr>
            <a:picLocks noChangeAspect="1" noChangeArrowheads="1"/>
          </p:cNvPicPr>
          <p:nvPr/>
        </p:nvPicPr>
        <p:blipFill>
          <a:blip r:embed="rId2" cstate="print"/>
          <a:srcRect/>
          <a:stretch>
            <a:fillRect/>
          </a:stretch>
        </p:blipFill>
        <p:spPr bwMode="auto">
          <a:xfrm>
            <a:off x="1071538" y="785794"/>
            <a:ext cx="2371731" cy="1146693"/>
          </a:xfrm>
          <a:prstGeom prst="rect">
            <a:avLst/>
          </a:prstGeom>
          <a:noFill/>
          <a:ln w="9525">
            <a:noFill/>
            <a:miter lim="800000"/>
            <a:headEnd/>
            <a:tailEnd/>
          </a:ln>
          <a:effectLst/>
        </p:spPr>
      </p:pic>
      <p:pic>
        <p:nvPicPr>
          <p:cNvPr id="7171" name="Picture 3"/>
          <p:cNvPicPr>
            <a:picLocks noChangeAspect="1" noChangeArrowheads="1"/>
          </p:cNvPicPr>
          <p:nvPr/>
        </p:nvPicPr>
        <p:blipFill>
          <a:blip r:embed="rId3" cstate="print"/>
          <a:srcRect/>
          <a:stretch>
            <a:fillRect/>
          </a:stretch>
        </p:blipFill>
        <p:spPr bwMode="auto">
          <a:xfrm>
            <a:off x="1571604" y="1928802"/>
            <a:ext cx="957651" cy="885827"/>
          </a:xfrm>
          <a:prstGeom prst="rect">
            <a:avLst/>
          </a:prstGeom>
          <a:noFill/>
          <a:ln w="9525">
            <a:noFill/>
            <a:miter lim="800000"/>
            <a:headEnd/>
            <a:tailEnd/>
          </a:ln>
          <a:effectLst/>
        </p:spPr>
      </p:pic>
      <p:pic>
        <p:nvPicPr>
          <p:cNvPr id="7172" name="Picture 4"/>
          <p:cNvPicPr>
            <a:picLocks noChangeAspect="1" noChangeArrowheads="1"/>
          </p:cNvPicPr>
          <p:nvPr/>
        </p:nvPicPr>
        <p:blipFill>
          <a:blip r:embed="rId4" cstate="print"/>
          <a:srcRect/>
          <a:stretch>
            <a:fillRect/>
          </a:stretch>
        </p:blipFill>
        <p:spPr bwMode="auto">
          <a:xfrm>
            <a:off x="4857752" y="642918"/>
            <a:ext cx="2714633" cy="1188144"/>
          </a:xfrm>
          <a:prstGeom prst="rect">
            <a:avLst/>
          </a:prstGeom>
          <a:noFill/>
          <a:ln w="9525">
            <a:noFill/>
            <a:miter lim="800000"/>
            <a:headEnd/>
            <a:tailEnd/>
          </a:ln>
          <a:effectLst/>
        </p:spPr>
      </p:pic>
      <p:pic>
        <p:nvPicPr>
          <p:cNvPr id="7173" name="Picture 5"/>
          <p:cNvPicPr>
            <a:picLocks noChangeAspect="1" noChangeArrowheads="1"/>
          </p:cNvPicPr>
          <p:nvPr/>
        </p:nvPicPr>
        <p:blipFill>
          <a:blip r:embed="rId5" cstate="print"/>
          <a:srcRect/>
          <a:stretch>
            <a:fillRect/>
          </a:stretch>
        </p:blipFill>
        <p:spPr bwMode="auto">
          <a:xfrm>
            <a:off x="5786446" y="2000240"/>
            <a:ext cx="1052844" cy="785818"/>
          </a:xfrm>
          <a:prstGeom prst="rect">
            <a:avLst/>
          </a:prstGeom>
          <a:noFill/>
          <a:ln w="9525">
            <a:noFill/>
            <a:miter lim="800000"/>
            <a:headEnd/>
            <a:tailEnd/>
          </a:ln>
          <a:effectLst/>
        </p:spPr>
      </p:pic>
      <p:pic>
        <p:nvPicPr>
          <p:cNvPr id="7174" name="Picture 6"/>
          <p:cNvPicPr>
            <a:picLocks noChangeAspect="1" noChangeArrowheads="1"/>
          </p:cNvPicPr>
          <p:nvPr/>
        </p:nvPicPr>
        <p:blipFill>
          <a:blip r:embed="rId6" cstate="print"/>
          <a:srcRect/>
          <a:stretch>
            <a:fillRect/>
          </a:stretch>
        </p:blipFill>
        <p:spPr bwMode="auto">
          <a:xfrm>
            <a:off x="714348" y="2928934"/>
            <a:ext cx="2447923" cy="434997"/>
          </a:xfrm>
          <a:prstGeom prst="rect">
            <a:avLst/>
          </a:prstGeom>
          <a:noFill/>
          <a:ln w="9525">
            <a:noFill/>
            <a:miter lim="800000"/>
            <a:headEnd/>
            <a:tailEnd/>
          </a:ln>
          <a:effectLst/>
        </p:spPr>
      </p:pic>
      <p:pic>
        <p:nvPicPr>
          <p:cNvPr id="7175" name="Picture 7"/>
          <p:cNvPicPr>
            <a:picLocks noChangeAspect="1" noChangeArrowheads="1"/>
          </p:cNvPicPr>
          <p:nvPr/>
        </p:nvPicPr>
        <p:blipFill>
          <a:blip r:embed="rId7" cstate="print"/>
          <a:srcRect/>
          <a:stretch>
            <a:fillRect/>
          </a:stretch>
        </p:blipFill>
        <p:spPr bwMode="auto">
          <a:xfrm>
            <a:off x="1000100" y="3500438"/>
            <a:ext cx="1857388" cy="928694"/>
          </a:xfrm>
          <a:prstGeom prst="rect">
            <a:avLst/>
          </a:prstGeom>
          <a:noFill/>
          <a:ln w="9525">
            <a:noFill/>
            <a:miter lim="800000"/>
            <a:headEnd/>
            <a:tailEnd/>
          </a:ln>
          <a:effectLst/>
        </p:spPr>
      </p:pic>
      <p:pic>
        <p:nvPicPr>
          <p:cNvPr id="7176" name="Picture 8"/>
          <p:cNvPicPr>
            <a:picLocks noChangeAspect="1" noChangeArrowheads="1"/>
          </p:cNvPicPr>
          <p:nvPr/>
        </p:nvPicPr>
        <p:blipFill>
          <a:blip r:embed="rId8" cstate="print"/>
          <a:srcRect/>
          <a:stretch>
            <a:fillRect/>
          </a:stretch>
        </p:blipFill>
        <p:spPr bwMode="auto">
          <a:xfrm>
            <a:off x="3643306" y="3500438"/>
            <a:ext cx="1462092" cy="351840"/>
          </a:xfrm>
          <a:prstGeom prst="rect">
            <a:avLst/>
          </a:prstGeom>
          <a:noFill/>
          <a:ln w="9525">
            <a:noFill/>
            <a:miter lim="800000"/>
            <a:headEnd/>
            <a:tailEnd/>
          </a:ln>
          <a:effectLst/>
        </p:spPr>
      </p:pic>
      <p:pic>
        <p:nvPicPr>
          <p:cNvPr id="7177" name="Picture 9"/>
          <p:cNvPicPr>
            <a:picLocks noChangeAspect="1" noChangeArrowheads="1"/>
          </p:cNvPicPr>
          <p:nvPr/>
        </p:nvPicPr>
        <p:blipFill>
          <a:blip r:embed="rId9" cstate="print"/>
          <a:srcRect/>
          <a:stretch>
            <a:fillRect/>
          </a:stretch>
        </p:blipFill>
        <p:spPr bwMode="auto">
          <a:xfrm>
            <a:off x="5357818" y="2857496"/>
            <a:ext cx="3233743" cy="1008634"/>
          </a:xfrm>
          <a:prstGeom prst="rect">
            <a:avLst/>
          </a:prstGeom>
          <a:noFill/>
          <a:ln w="9525">
            <a:noFill/>
            <a:miter lim="800000"/>
            <a:headEnd/>
            <a:tailEnd/>
          </a:ln>
          <a:effectLst/>
        </p:spPr>
      </p:pic>
      <p:pic>
        <p:nvPicPr>
          <p:cNvPr id="7178" name="Picture 10"/>
          <p:cNvPicPr>
            <a:picLocks noChangeAspect="1" noChangeArrowheads="1"/>
          </p:cNvPicPr>
          <p:nvPr/>
        </p:nvPicPr>
        <p:blipFill>
          <a:blip r:embed="rId10" cstate="print"/>
          <a:srcRect/>
          <a:stretch>
            <a:fillRect/>
          </a:stretch>
        </p:blipFill>
        <p:spPr bwMode="auto">
          <a:xfrm>
            <a:off x="6286512" y="4071942"/>
            <a:ext cx="1438278" cy="814120"/>
          </a:xfrm>
          <a:prstGeom prst="rect">
            <a:avLst/>
          </a:prstGeom>
          <a:noFill/>
          <a:ln w="9525">
            <a:noFill/>
            <a:miter lim="800000"/>
            <a:headEnd/>
            <a:tailEnd/>
          </a:ln>
          <a:effectLst/>
        </p:spPr>
      </p:pic>
      <p:sp>
        <p:nvSpPr>
          <p:cNvPr id="12" name="Прямоугольник 11"/>
          <p:cNvSpPr/>
          <p:nvPr/>
        </p:nvSpPr>
        <p:spPr>
          <a:xfrm>
            <a:off x="285720" y="5500702"/>
            <a:ext cx="3354701" cy="461665"/>
          </a:xfrm>
          <a:prstGeom prst="rect">
            <a:avLst/>
          </a:prstGeom>
        </p:spPr>
        <p:txBody>
          <a:bodyPr wrap="none">
            <a:spAutoFit/>
          </a:bodyPr>
          <a:lstStyle/>
          <a:p>
            <a:r>
              <a:rPr lang="ru-RU" sz="2400" b="1" dirty="0"/>
              <a:t>энергетический  баланс</a:t>
            </a:r>
          </a:p>
        </p:txBody>
      </p:sp>
      <p:pic>
        <p:nvPicPr>
          <p:cNvPr id="7179" name="Picture 11"/>
          <p:cNvPicPr>
            <a:picLocks noChangeAspect="1" noChangeArrowheads="1"/>
          </p:cNvPicPr>
          <p:nvPr/>
        </p:nvPicPr>
        <p:blipFill>
          <a:blip r:embed="rId11" cstate="print"/>
          <a:srcRect/>
          <a:stretch>
            <a:fillRect/>
          </a:stretch>
        </p:blipFill>
        <p:spPr bwMode="auto">
          <a:xfrm>
            <a:off x="4000496" y="5500702"/>
            <a:ext cx="2484198" cy="50006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1285852" y="214290"/>
            <a:ext cx="6958033" cy="460636"/>
          </a:xfrm>
          <a:prstGeom prst="rect">
            <a:avLst/>
          </a:prstGeom>
          <a:noFill/>
          <a:ln w="9525">
            <a:noFill/>
            <a:miter lim="800000"/>
            <a:headEnd/>
            <a:tailEnd/>
          </a:ln>
          <a:effectLst/>
        </p:spPr>
      </p:pic>
      <p:pic>
        <p:nvPicPr>
          <p:cNvPr id="8195" name="Picture 3"/>
          <p:cNvPicPr>
            <a:picLocks noChangeAspect="1" noChangeArrowheads="1"/>
          </p:cNvPicPr>
          <p:nvPr/>
        </p:nvPicPr>
        <p:blipFill>
          <a:blip r:embed="rId3" cstate="print"/>
          <a:srcRect/>
          <a:stretch>
            <a:fillRect/>
          </a:stretch>
        </p:blipFill>
        <p:spPr bwMode="auto">
          <a:xfrm>
            <a:off x="857224" y="785794"/>
            <a:ext cx="7712095" cy="400051"/>
          </a:xfrm>
          <a:prstGeom prst="rect">
            <a:avLst/>
          </a:prstGeom>
          <a:noFill/>
          <a:ln w="9525">
            <a:noFill/>
            <a:miter lim="800000"/>
            <a:headEnd/>
            <a:tailEnd/>
          </a:ln>
          <a:effectLst/>
        </p:spPr>
      </p:pic>
      <p:sp>
        <p:nvSpPr>
          <p:cNvPr id="4" name="Прямоугольник 3"/>
          <p:cNvSpPr/>
          <p:nvPr/>
        </p:nvSpPr>
        <p:spPr>
          <a:xfrm>
            <a:off x="2786050" y="1357298"/>
            <a:ext cx="3464090" cy="461665"/>
          </a:xfrm>
          <a:prstGeom prst="rect">
            <a:avLst/>
          </a:prstGeom>
        </p:spPr>
        <p:txBody>
          <a:bodyPr wrap="none">
            <a:spAutoFit/>
          </a:bodyPr>
          <a:lstStyle/>
          <a:p>
            <a:r>
              <a:rPr lang="ru-RU" sz="2400" b="1" dirty="0" smtClean="0"/>
              <a:t>Первый  </a:t>
            </a:r>
            <a:r>
              <a:rPr lang="ru-RU" sz="2400" b="1" dirty="0"/>
              <a:t>закон Кирхгофа</a:t>
            </a:r>
          </a:p>
        </p:txBody>
      </p:sp>
      <p:pic>
        <p:nvPicPr>
          <p:cNvPr id="8196" name="Picture 4"/>
          <p:cNvPicPr>
            <a:picLocks noChangeAspect="1" noChangeArrowheads="1"/>
          </p:cNvPicPr>
          <p:nvPr/>
        </p:nvPicPr>
        <p:blipFill>
          <a:blip r:embed="rId4" cstate="print"/>
          <a:srcRect/>
          <a:stretch>
            <a:fillRect/>
          </a:stretch>
        </p:blipFill>
        <p:spPr bwMode="auto">
          <a:xfrm>
            <a:off x="1071538" y="3071810"/>
            <a:ext cx="1395417" cy="1015652"/>
          </a:xfrm>
          <a:prstGeom prst="rect">
            <a:avLst/>
          </a:prstGeom>
          <a:noFill/>
          <a:ln w="9525">
            <a:noFill/>
            <a:miter lim="800000"/>
            <a:headEnd/>
            <a:tailEnd/>
          </a:ln>
          <a:effectLst/>
        </p:spPr>
      </p:pic>
      <p:sp>
        <p:nvSpPr>
          <p:cNvPr id="6" name="Прямоугольник 5"/>
          <p:cNvSpPr/>
          <p:nvPr/>
        </p:nvSpPr>
        <p:spPr>
          <a:xfrm>
            <a:off x="2786050" y="3286124"/>
            <a:ext cx="5786478" cy="707886"/>
          </a:xfrm>
          <a:prstGeom prst="rect">
            <a:avLst/>
          </a:prstGeom>
        </p:spPr>
        <p:txBody>
          <a:bodyPr wrap="square">
            <a:spAutoFit/>
          </a:bodyPr>
          <a:lstStyle/>
          <a:p>
            <a:pPr algn="just"/>
            <a:r>
              <a:rPr lang="ru-RU" sz="2000" dirty="0" smtClean="0"/>
              <a:t>(</a:t>
            </a:r>
            <a:r>
              <a:rPr lang="ru-RU" sz="2000" i="1" dirty="0" err="1" smtClean="0"/>
              <a:t>n</a:t>
            </a:r>
            <a:r>
              <a:rPr lang="ru-RU" sz="2000" dirty="0" smtClean="0"/>
              <a:t>  −  число  ветвей,  сходящихся  в  данном  потенциальном  узле).</a:t>
            </a:r>
            <a:endParaRPr lang="ru-RU" sz="2000" dirty="0"/>
          </a:p>
        </p:txBody>
      </p:sp>
      <p:sp>
        <p:nvSpPr>
          <p:cNvPr id="7" name="Прямоугольник 6"/>
          <p:cNvSpPr/>
          <p:nvPr/>
        </p:nvSpPr>
        <p:spPr>
          <a:xfrm>
            <a:off x="642910" y="4214818"/>
            <a:ext cx="7858180" cy="707886"/>
          </a:xfrm>
          <a:prstGeom prst="rect">
            <a:avLst/>
          </a:prstGeom>
        </p:spPr>
        <p:txBody>
          <a:bodyPr wrap="square">
            <a:spAutoFit/>
          </a:bodyPr>
          <a:lstStyle/>
          <a:p>
            <a:pPr algn="just"/>
            <a:r>
              <a:rPr lang="ru-RU" sz="2000" b="1" dirty="0" smtClean="0"/>
              <a:t>Физический смысл:</a:t>
            </a:r>
            <a:r>
              <a:rPr lang="ru-RU" sz="2000" dirty="0" smtClean="0"/>
              <a:t> электрические  заряды  не  могут  накапливаться или исчезать в каком-либо узле схемы. </a:t>
            </a:r>
            <a:endParaRPr lang="ru-RU" sz="2000" dirty="0"/>
          </a:p>
        </p:txBody>
      </p:sp>
      <p:sp>
        <p:nvSpPr>
          <p:cNvPr id="11" name="Прямоугольник 10"/>
          <p:cNvSpPr/>
          <p:nvPr/>
        </p:nvSpPr>
        <p:spPr>
          <a:xfrm>
            <a:off x="642910" y="1928802"/>
            <a:ext cx="8072494" cy="1015663"/>
          </a:xfrm>
          <a:prstGeom prst="rect">
            <a:avLst/>
          </a:prstGeom>
        </p:spPr>
        <p:txBody>
          <a:bodyPr wrap="square">
            <a:spAutoFit/>
          </a:bodyPr>
          <a:lstStyle/>
          <a:p>
            <a:pPr algn="just"/>
            <a:r>
              <a:rPr lang="ru-RU" sz="2000" dirty="0" smtClean="0"/>
              <a:t>Алгебраическая сумма токов (с учетом знаков) в данном потенциальном </a:t>
            </a:r>
            <a:r>
              <a:rPr lang="ru-RU" sz="2000" b="1" u="sng" dirty="0" smtClean="0"/>
              <a:t>узле</a:t>
            </a:r>
            <a:r>
              <a:rPr lang="ru-RU" sz="2000" dirty="0" smtClean="0"/>
              <a:t> равна  нулю. Токи, подтекающие к узлу, учитываются со знаком"+", а оттекающие − со знаком"-"</a:t>
            </a:r>
            <a:endParaRPr lang="ru-RU"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498</TotalTime>
  <Words>2352</Words>
  <Application>Microsoft Office PowerPoint</Application>
  <PresentationFormat>Экран (4:3)</PresentationFormat>
  <Paragraphs>106</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Aleksey</dc:creator>
  <cp:lastModifiedBy>студент</cp:lastModifiedBy>
  <cp:revision>72</cp:revision>
  <dcterms:created xsi:type="dcterms:W3CDTF">2013-02-10T03:42:04Z</dcterms:created>
  <dcterms:modified xsi:type="dcterms:W3CDTF">2017-02-06T15:16:47Z</dcterms:modified>
</cp:coreProperties>
</file>